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67"/>
  </p:handoutMasterIdLst>
  <p:sldIdLst>
    <p:sldId id="303" r:id="rId2"/>
    <p:sldId id="305" r:id="rId3"/>
    <p:sldId id="306" r:id="rId4"/>
    <p:sldId id="302" r:id="rId5"/>
    <p:sldId id="295" r:id="rId6"/>
    <p:sldId id="296" r:id="rId7"/>
    <p:sldId id="297" r:id="rId8"/>
    <p:sldId id="298" r:id="rId9"/>
    <p:sldId id="299" r:id="rId10"/>
    <p:sldId id="300" r:id="rId11"/>
    <p:sldId id="308" r:id="rId12"/>
    <p:sldId id="256" r:id="rId13"/>
    <p:sldId id="257" r:id="rId14"/>
    <p:sldId id="258" r:id="rId15"/>
    <p:sldId id="259" r:id="rId16"/>
    <p:sldId id="261" r:id="rId17"/>
    <p:sldId id="262" r:id="rId18"/>
    <p:sldId id="263" r:id="rId19"/>
    <p:sldId id="270" r:id="rId20"/>
    <p:sldId id="267" r:id="rId21"/>
    <p:sldId id="268" r:id="rId22"/>
    <p:sldId id="269" r:id="rId23"/>
    <p:sldId id="265" r:id="rId24"/>
    <p:sldId id="266" r:id="rId25"/>
    <p:sldId id="271" r:id="rId26"/>
    <p:sldId id="272" r:id="rId27"/>
    <p:sldId id="273" r:id="rId28"/>
    <p:sldId id="274" r:id="rId29"/>
    <p:sldId id="275" r:id="rId30"/>
    <p:sldId id="309" r:id="rId31"/>
    <p:sldId id="276" r:id="rId32"/>
    <p:sldId id="277" r:id="rId33"/>
    <p:sldId id="278" r:id="rId34"/>
    <p:sldId id="310" r:id="rId35"/>
    <p:sldId id="312" r:id="rId36"/>
    <p:sldId id="313" r:id="rId37"/>
    <p:sldId id="311" r:id="rId38"/>
    <p:sldId id="314" r:id="rId39"/>
    <p:sldId id="280" r:id="rId40"/>
    <p:sldId id="315" r:id="rId41"/>
    <p:sldId id="316" r:id="rId42"/>
    <p:sldId id="281" r:id="rId43"/>
    <p:sldId id="282" r:id="rId44"/>
    <p:sldId id="317" r:id="rId45"/>
    <p:sldId id="283" r:id="rId46"/>
    <p:sldId id="318" r:id="rId47"/>
    <p:sldId id="319" r:id="rId48"/>
    <p:sldId id="320" r:id="rId49"/>
    <p:sldId id="321" r:id="rId50"/>
    <p:sldId id="323" r:id="rId51"/>
    <p:sldId id="284" r:id="rId52"/>
    <p:sldId id="285" r:id="rId53"/>
    <p:sldId id="322" r:id="rId54"/>
    <p:sldId id="324" r:id="rId55"/>
    <p:sldId id="286" r:id="rId56"/>
    <p:sldId id="325" r:id="rId57"/>
    <p:sldId id="287" r:id="rId58"/>
    <p:sldId id="326" r:id="rId59"/>
    <p:sldId id="288" r:id="rId60"/>
    <p:sldId id="289" r:id="rId61"/>
    <p:sldId id="290" r:id="rId62"/>
    <p:sldId id="291" r:id="rId63"/>
    <p:sldId id="292" r:id="rId64"/>
    <p:sldId id="293" r:id="rId65"/>
    <p:sldId id="327" r:id="rId66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79" d="100"/>
          <a:sy n="179" d="100"/>
        </p:scale>
        <p:origin x="128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517F5A-01FF-4E4E-A449-1D048EEEEC99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3B67288-4341-4FEF-B29E-83F99BDB62AC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MX" sz="1700" b="1" dirty="0">
            <a:solidFill>
              <a:schemeClr val="tx1"/>
            </a:solidFill>
          </a:endParaRPr>
        </a:p>
        <a:p>
          <a:r>
            <a:rPr lang="es-MX" sz="1700" b="1" dirty="0">
              <a:solidFill>
                <a:schemeClr val="tx1"/>
              </a:solidFill>
              <a:latin typeface="Avenir Black" panose="020B0803020203020204" pitchFamily="2" charset="0"/>
            </a:rPr>
            <a:t>Ley de Responsabilidades de los Servidores Públicos del Estado de California </a:t>
          </a:r>
          <a:r>
            <a:rPr lang="es-MX" sz="1600" b="1" u="sng" dirty="0">
              <a:solidFill>
                <a:srgbClr val="FF0000"/>
              </a:solidFill>
              <a:latin typeface="Avenir Black" panose="020B0803020203020204" pitchFamily="2" charset="0"/>
            </a:rPr>
            <a:t>ABROGADA</a:t>
          </a:r>
        </a:p>
        <a:p>
          <a:r>
            <a:rPr lang="es-MX" sz="1600" b="1" u="none" dirty="0">
              <a:latin typeface="Avenir Black" panose="020B0803020203020204" pitchFamily="2" charset="0"/>
            </a:rPr>
            <a:t>Artículo 77 fracción V y penúltimo párrafo </a:t>
          </a:r>
        </a:p>
        <a:p>
          <a:r>
            <a:rPr lang="es-MX" sz="1600" b="1" u="none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venir Black" panose="020B0803020203020204" pitchFamily="2" charset="0"/>
              <a:sym typeface="Wingdings"/>
            </a:rPr>
            <a:t></a:t>
          </a:r>
          <a:r>
            <a:rPr lang="es-MX" sz="1600" b="1" u="none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venir Black" panose="020B0803020203020204" pitchFamily="2" charset="0"/>
            </a:rPr>
            <a:t>Señalaba expresamente los servidores públicos obligados a presentar declaración patrimonial </a:t>
          </a:r>
        </a:p>
        <a:p>
          <a:endParaRPr lang="es-MX" sz="1400" dirty="0"/>
        </a:p>
      </dgm:t>
    </dgm:pt>
    <dgm:pt modelId="{DA71BBE0-290E-461B-9833-0C5ECB63B6F2}" type="parTrans" cxnId="{3DCC3B01-123E-4952-BC57-036B8C518379}">
      <dgm:prSet/>
      <dgm:spPr/>
      <dgm:t>
        <a:bodyPr/>
        <a:lstStyle/>
        <a:p>
          <a:endParaRPr lang="es-MX"/>
        </a:p>
      </dgm:t>
    </dgm:pt>
    <dgm:pt modelId="{7ABC12AB-4B3D-474D-A8D6-1BA3B3AC6491}" type="sibTrans" cxnId="{3DCC3B01-123E-4952-BC57-036B8C518379}">
      <dgm:prSet/>
      <dgm:spPr/>
      <dgm:t>
        <a:bodyPr/>
        <a:lstStyle/>
        <a:p>
          <a:endParaRPr lang="es-MX"/>
        </a:p>
      </dgm:t>
    </dgm:pt>
    <dgm:pt modelId="{AEF45EB4-8847-4A3D-8290-4FC22C0B9DB9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MX" sz="1600" b="1" dirty="0">
              <a:solidFill>
                <a:schemeClr val="bg1"/>
              </a:solidFill>
              <a:latin typeface="Avenir Black" panose="020B0803020203020204" pitchFamily="2" charset="0"/>
            </a:rPr>
            <a:t>Ley de Responsabilidades Administrativas del Estado de Baja California </a:t>
          </a:r>
        </a:p>
        <a:p>
          <a:r>
            <a:rPr lang="es-MX" sz="2000" b="1" u="sng" dirty="0">
              <a:solidFill>
                <a:schemeClr val="bg1"/>
              </a:solidFill>
              <a:latin typeface="Avenir Black" panose="020B0803020203020204" pitchFamily="2" charset="0"/>
            </a:rPr>
            <a:t>VIGENTE</a:t>
          </a:r>
        </a:p>
        <a:p>
          <a:r>
            <a:rPr lang="es-MX" sz="1600" b="1" u="none" dirty="0">
              <a:latin typeface="Avenir Black" panose="020B0803020203020204" pitchFamily="2" charset="0"/>
            </a:rPr>
            <a:t>Artículo 32</a:t>
          </a:r>
        </a:p>
        <a:p>
          <a:r>
            <a:rPr lang="es-MX" sz="1600" b="1" u="none" dirty="0">
              <a:solidFill>
                <a:schemeClr val="tx1"/>
              </a:solidFill>
              <a:latin typeface="Avenir Black" panose="020B0803020203020204" pitchFamily="2" charset="0"/>
              <a:sym typeface="Wingdings"/>
            </a:rPr>
            <a:t></a:t>
          </a:r>
          <a:r>
            <a:rPr lang="es-MX" sz="1600" b="1" u="none" dirty="0">
              <a:solidFill>
                <a:schemeClr val="tx1"/>
              </a:solidFill>
              <a:latin typeface="Avenir Black" panose="020B0803020203020204" pitchFamily="2" charset="0"/>
            </a:rPr>
            <a:t>Todos los Servidores Públicos </a:t>
          </a:r>
          <a:r>
            <a:rPr lang="es-MX" sz="1600" b="0" u="none" dirty="0">
              <a:solidFill>
                <a:schemeClr val="tx1"/>
              </a:solidFill>
              <a:latin typeface="Avenir Black" panose="020B0803020203020204" pitchFamily="2" charset="0"/>
            </a:rPr>
            <a:t>s</a:t>
          </a:r>
          <a:r>
            <a:rPr lang="es-MX" sz="1600" b="0" dirty="0">
              <a:solidFill>
                <a:schemeClr val="tx1"/>
              </a:solidFill>
              <a:latin typeface="Avenir Black" panose="020B0803020203020204" pitchFamily="2" charset="0"/>
            </a:rPr>
            <a:t>on sujetos obligados a presentar declaración patrimonial y de intereses, bajo protesta de decir verdad</a:t>
          </a:r>
          <a:endParaRPr lang="es-MX" sz="1600" b="0" u="none" dirty="0">
            <a:solidFill>
              <a:schemeClr val="tx1"/>
            </a:solidFill>
            <a:latin typeface="Avenir Black" panose="020B0803020203020204" pitchFamily="2" charset="0"/>
          </a:endParaRPr>
        </a:p>
      </dgm:t>
    </dgm:pt>
    <dgm:pt modelId="{F7DAE153-5381-4B0D-AC5E-B2DF39143375}" type="parTrans" cxnId="{784FE61A-D4D5-4D1F-A566-90F96D1F4398}">
      <dgm:prSet/>
      <dgm:spPr/>
      <dgm:t>
        <a:bodyPr/>
        <a:lstStyle/>
        <a:p>
          <a:endParaRPr lang="es-MX"/>
        </a:p>
      </dgm:t>
    </dgm:pt>
    <dgm:pt modelId="{04775D1E-7AC3-4BE0-B4FE-439D4D697E85}" type="sibTrans" cxnId="{784FE61A-D4D5-4D1F-A566-90F96D1F4398}">
      <dgm:prSet/>
      <dgm:spPr/>
      <dgm:t>
        <a:bodyPr/>
        <a:lstStyle/>
        <a:p>
          <a:endParaRPr lang="es-MX"/>
        </a:p>
      </dgm:t>
    </dgm:pt>
    <dgm:pt modelId="{1B6A2E28-6B60-41E3-89C7-19148AEEC77D}" type="pres">
      <dgm:prSet presAssocID="{AF517F5A-01FF-4E4E-A449-1D048EEEEC99}" presName="cycle" presStyleCnt="0">
        <dgm:presLayoutVars>
          <dgm:dir/>
          <dgm:resizeHandles val="exact"/>
        </dgm:presLayoutVars>
      </dgm:prSet>
      <dgm:spPr/>
    </dgm:pt>
    <dgm:pt modelId="{147A06B6-7C51-4BC0-A58F-CE0F98974431}" type="pres">
      <dgm:prSet presAssocID="{63B67288-4341-4FEF-B29E-83F99BDB62AC}" presName="arrow" presStyleLbl="node1" presStyleIdx="0" presStyleCnt="2" custScaleX="134783" custRadScaleRad="100116" custRadScaleInc="-2025">
        <dgm:presLayoutVars>
          <dgm:bulletEnabled val="1"/>
        </dgm:presLayoutVars>
      </dgm:prSet>
      <dgm:spPr/>
    </dgm:pt>
    <dgm:pt modelId="{47D6136E-9558-4BA6-BE04-F7E41A5C2EDA}" type="pres">
      <dgm:prSet presAssocID="{AEF45EB4-8847-4A3D-8290-4FC22C0B9DB9}" presName="arrow" presStyleLbl="node1" presStyleIdx="1" presStyleCnt="2" custScaleX="141785">
        <dgm:presLayoutVars>
          <dgm:bulletEnabled val="1"/>
        </dgm:presLayoutVars>
      </dgm:prSet>
      <dgm:spPr/>
    </dgm:pt>
  </dgm:ptLst>
  <dgm:cxnLst>
    <dgm:cxn modelId="{3DCC3B01-123E-4952-BC57-036B8C518379}" srcId="{AF517F5A-01FF-4E4E-A449-1D048EEEEC99}" destId="{63B67288-4341-4FEF-B29E-83F99BDB62AC}" srcOrd="0" destOrd="0" parTransId="{DA71BBE0-290E-461B-9833-0C5ECB63B6F2}" sibTransId="{7ABC12AB-4B3D-474D-A8D6-1BA3B3AC6491}"/>
    <dgm:cxn modelId="{0E6E6E18-B728-4920-95F7-52A322C6AF7C}" type="presOf" srcId="{AEF45EB4-8847-4A3D-8290-4FC22C0B9DB9}" destId="{47D6136E-9558-4BA6-BE04-F7E41A5C2EDA}" srcOrd="0" destOrd="0" presId="urn:microsoft.com/office/officeart/2005/8/layout/arrow1"/>
    <dgm:cxn modelId="{784FE61A-D4D5-4D1F-A566-90F96D1F4398}" srcId="{AF517F5A-01FF-4E4E-A449-1D048EEEEC99}" destId="{AEF45EB4-8847-4A3D-8290-4FC22C0B9DB9}" srcOrd="1" destOrd="0" parTransId="{F7DAE153-5381-4B0D-AC5E-B2DF39143375}" sibTransId="{04775D1E-7AC3-4BE0-B4FE-439D4D697E85}"/>
    <dgm:cxn modelId="{E7ABC292-6B30-4990-826A-C34078C600F7}" type="presOf" srcId="{AF517F5A-01FF-4E4E-A449-1D048EEEEC99}" destId="{1B6A2E28-6B60-41E3-89C7-19148AEEC77D}" srcOrd="0" destOrd="0" presId="urn:microsoft.com/office/officeart/2005/8/layout/arrow1"/>
    <dgm:cxn modelId="{64C397BF-139A-4E04-91E2-6857C198F2A1}" type="presOf" srcId="{63B67288-4341-4FEF-B29E-83F99BDB62AC}" destId="{147A06B6-7C51-4BC0-A58F-CE0F98974431}" srcOrd="0" destOrd="0" presId="urn:microsoft.com/office/officeart/2005/8/layout/arrow1"/>
    <dgm:cxn modelId="{33F61127-98DA-44CC-AD7B-D80B1F99B833}" type="presParOf" srcId="{1B6A2E28-6B60-41E3-89C7-19148AEEC77D}" destId="{147A06B6-7C51-4BC0-A58F-CE0F98974431}" srcOrd="0" destOrd="0" presId="urn:microsoft.com/office/officeart/2005/8/layout/arrow1"/>
    <dgm:cxn modelId="{55A8B189-BD88-4E65-AFD6-401FBE59A390}" type="presParOf" srcId="{1B6A2E28-6B60-41E3-89C7-19148AEEC77D}" destId="{47D6136E-9558-4BA6-BE04-F7E41A5C2EDA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A06B6-7C51-4BC0-A58F-CE0F98974431}">
      <dsp:nvSpPr>
        <dsp:cNvPr id="0" name=""/>
        <dsp:cNvSpPr/>
      </dsp:nvSpPr>
      <dsp:spPr>
        <a:xfrm rot="16200000">
          <a:off x="-785134" y="643431"/>
          <a:ext cx="5544619" cy="4113737"/>
        </a:xfrm>
        <a:prstGeom prst="upArrow">
          <a:avLst>
            <a:gd name="adj1" fmla="val 50000"/>
            <a:gd name="adj2" fmla="val 35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1">
              <a:shade val="25000"/>
              <a:satMod val="15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700" b="1" kern="1200" dirty="0">
            <a:solidFill>
              <a:schemeClr val="tx1"/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>
              <a:solidFill>
                <a:schemeClr val="tx1"/>
              </a:solidFill>
              <a:latin typeface="Avenir Black" panose="020B0803020203020204" pitchFamily="2" charset="0"/>
            </a:rPr>
            <a:t>Ley de Responsabilidades de los Servidores Públicos del Estado de California </a:t>
          </a:r>
          <a:r>
            <a:rPr lang="es-MX" sz="1600" b="1" u="sng" kern="1200" dirty="0">
              <a:solidFill>
                <a:srgbClr val="FF0000"/>
              </a:solidFill>
              <a:latin typeface="Avenir Black" panose="020B0803020203020204" pitchFamily="2" charset="0"/>
            </a:rPr>
            <a:t>ABROGADA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u="none" kern="1200" dirty="0">
              <a:latin typeface="Avenir Black" panose="020B0803020203020204" pitchFamily="2" charset="0"/>
            </a:rPr>
            <a:t>Artículo 77 fracción V y penúltimo párrafo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u="none" kern="12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venir Black" panose="020B0803020203020204" pitchFamily="2" charset="0"/>
              <a:sym typeface="Wingdings"/>
            </a:rPr>
            <a:t></a:t>
          </a:r>
          <a:r>
            <a:rPr lang="es-MX" sz="1600" b="1" u="none" kern="12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venir Black" panose="020B0803020203020204" pitchFamily="2" charset="0"/>
            </a:rPr>
            <a:t>Señalaba expresamente los servidores públicos obligados a presentar declaración patrimonial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 dirty="0"/>
        </a:p>
      </dsp:txBody>
      <dsp:txXfrm rot="5400000">
        <a:off x="650211" y="1314145"/>
        <a:ext cx="3393833" cy="2772309"/>
      </dsp:txXfrm>
    </dsp:sp>
    <dsp:sp modelId="{47D6136E-9558-4BA6-BE04-F7E41A5C2EDA}">
      <dsp:nvSpPr>
        <dsp:cNvPr id="0" name=""/>
        <dsp:cNvSpPr/>
      </dsp:nvSpPr>
      <dsp:spPr>
        <a:xfrm rot="5400000">
          <a:off x="3595388" y="643431"/>
          <a:ext cx="5832663" cy="4113737"/>
        </a:xfrm>
        <a:prstGeom prst="upArrow">
          <a:avLst>
            <a:gd name="adj1" fmla="val 50000"/>
            <a:gd name="adj2" fmla="val 35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bg1"/>
              </a:solidFill>
              <a:latin typeface="Avenir Black" panose="020B0803020203020204" pitchFamily="2" charset="0"/>
            </a:rPr>
            <a:t>Ley de Responsabilidades Administrativas del Estado de Baja California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u="sng" kern="1200" dirty="0">
              <a:solidFill>
                <a:schemeClr val="bg1"/>
              </a:solidFill>
              <a:latin typeface="Avenir Black" panose="020B0803020203020204" pitchFamily="2" charset="0"/>
            </a:rPr>
            <a:t>VIGENTE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u="none" kern="1200" dirty="0">
              <a:latin typeface="Avenir Black" panose="020B0803020203020204" pitchFamily="2" charset="0"/>
            </a:rPr>
            <a:t>Artículo 32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u="none" kern="1200" dirty="0">
              <a:solidFill>
                <a:schemeClr val="tx1"/>
              </a:solidFill>
              <a:latin typeface="Avenir Black" panose="020B0803020203020204" pitchFamily="2" charset="0"/>
              <a:sym typeface="Wingdings"/>
            </a:rPr>
            <a:t></a:t>
          </a:r>
          <a:r>
            <a:rPr lang="es-MX" sz="1600" b="1" u="none" kern="1200" dirty="0">
              <a:solidFill>
                <a:schemeClr val="tx1"/>
              </a:solidFill>
              <a:latin typeface="Avenir Black" panose="020B0803020203020204" pitchFamily="2" charset="0"/>
            </a:rPr>
            <a:t>Todos los Servidores Públicos </a:t>
          </a:r>
          <a:r>
            <a:rPr lang="es-MX" sz="1600" b="0" u="none" kern="1200" dirty="0">
              <a:solidFill>
                <a:schemeClr val="tx1"/>
              </a:solidFill>
              <a:latin typeface="Avenir Black" panose="020B0803020203020204" pitchFamily="2" charset="0"/>
            </a:rPr>
            <a:t>s</a:t>
          </a:r>
          <a:r>
            <a:rPr lang="es-MX" sz="1600" b="0" kern="1200" dirty="0">
              <a:solidFill>
                <a:schemeClr val="tx1"/>
              </a:solidFill>
              <a:latin typeface="Avenir Black" panose="020B0803020203020204" pitchFamily="2" charset="0"/>
            </a:rPr>
            <a:t>on sujetos obligados a presentar declaración patrimonial y de intereses, bajo protesta de decir verdad</a:t>
          </a:r>
          <a:endParaRPr lang="es-MX" sz="1600" b="0" u="none" kern="1200" dirty="0">
            <a:solidFill>
              <a:schemeClr val="tx1"/>
            </a:solidFill>
            <a:latin typeface="Avenir Black" panose="020B0803020203020204" pitchFamily="2" charset="0"/>
          </a:endParaRPr>
        </a:p>
      </dsp:txBody>
      <dsp:txXfrm rot="-5400000">
        <a:off x="4454851" y="1242134"/>
        <a:ext cx="3393833" cy="2916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F1EE50E-739A-4213-95DA-185D26DAB336}" type="datetimeFigureOut">
              <a:rPr lang="es-MX" smtClean="0"/>
              <a:t>18/04/2018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1683F0-9CE9-4F87-8F18-693FCF0F9A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7567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05EC-D73A-40B8-ADC7-753FD2B248BE}" type="datetimeFigureOut">
              <a:rPr lang="es-MX" smtClean="0"/>
              <a:t>18/04/2018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C35D-6788-45DF-8732-50D04032551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05EC-D73A-40B8-ADC7-753FD2B248BE}" type="datetimeFigureOut">
              <a:rPr lang="es-MX" smtClean="0"/>
              <a:t>18/04/2018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C35D-6788-45DF-8732-50D04032551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05EC-D73A-40B8-ADC7-753FD2B248BE}" type="datetimeFigureOut">
              <a:rPr lang="es-MX" smtClean="0"/>
              <a:t>18/04/2018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C35D-6788-45DF-8732-50D04032551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3C3DDD6-B565-4D56-A738-3F4692DD4D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30" y="376409"/>
            <a:ext cx="1832822" cy="73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85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3C3DDD6-B565-4D56-A738-3F4692DD4D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30" y="376409"/>
            <a:ext cx="1832822" cy="73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85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3C3DDD6-B565-4D56-A738-3F4692DD4D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30" y="376409"/>
            <a:ext cx="1832822" cy="73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85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3C3DDD6-B565-4D56-A738-3F4692DD4D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30" y="376409"/>
            <a:ext cx="1832822" cy="73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85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3C3DDD6-B565-4D56-A738-3F4692DD4D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30" y="376409"/>
            <a:ext cx="1832822" cy="73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85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3C3DDD6-B565-4D56-A738-3F4692DD4D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30" y="376409"/>
            <a:ext cx="1832822" cy="73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8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05EC-D73A-40B8-ADC7-753FD2B248BE}" type="datetimeFigureOut">
              <a:rPr lang="es-MX" smtClean="0"/>
              <a:t>18/04/2018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C35D-6788-45DF-8732-50D04032551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05EC-D73A-40B8-ADC7-753FD2B248BE}" type="datetimeFigureOut">
              <a:rPr lang="es-MX" smtClean="0"/>
              <a:t>18/04/2018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C35D-6788-45DF-8732-50D04032551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05EC-D73A-40B8-ADC7-753FD2B248BE}" type="datetimeFigureOut">
              <a:rPr lang="es-MX" smtClean="0"/>
              <a:t>18/04/2018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C35D-6788-45DF-8732-50D040325514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05EC-D73A-40B8-ADC7-753FD2B248BE}" type="datetimeFigureOut">
              <a:rPr lang="es-MX" smtClean="0"/>
              <a:t>18/04/2018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C35D-6788-45DF-8732-50D04032551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05EC-D73A-40B8-ADC7-753FD2B248BE}" type="datetimeFigureOut">
              <a:rPr lang="es-MX" smtClean="0"/>
              <a:t>18/04/2018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C35D-6788-45DF-8732-50D04032551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05EC-D73A-40B8-ADC7-753FD2B248BE}" type="datetimeFigureOut">
              <a:rPr lang="es-MX" smtClean="0"/>
              <a:t>18/04/2018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C35D-6788-45DF-8732-50D04032551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05EC-D73A-40B8-ADC7-753FD2B248BE}" type="datetimeFigureOut">
              <a:rPr lang="es-MX" smtClean="0"/>
              <a:t>18/04/2018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EEC35D-6788-45DF-8732-50D04032551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05EC-D73A-40B8-ADC7-753FD2B248BE}" type="datetimeFigureOut">
              <a:rPr lang="es-MX" smtClean="0"/>
              <a:t>18/04/2018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EC35D-6788-45DF-8732-50D04032551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10105EC-D73A-40B8-ADC7-753FD2B248BE}" type="datetimeFigureOut">
              <a:rPr lang="es-MX" smtClean="0"/>
              <a:t>18/04/2018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1EEC35D-6788-45DF-8732-50D040325514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03648" y="1766936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0070C0"/>
                </a:solidFill>
                <a:latin typeface="Avenir Black" panose="020B0803020203020204" pitchFamily="2" charset="0"/>
              </a:rPr>
              <a:t>¿Por que se nos esta requiriendo hacer declaración patrimonial, si nunca antes se había pedido? 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187220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1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7639" b="46181"/>
          <a:stretch/>
        </p:blipFill>
        <p:spPr>
          <a:xfrm>
            <a:off x="107504" y="1412776"/>
            <a:ext cx="8928991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478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76672"/>
            <a:ext cx="3600400" cy="1296144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039" y="2636912"/>
            <a:ext cx="5626027" cy="159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4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8496944" cy="2448272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latin typeface="Century Gothic" pitchFamily="34" charset="0"/>
              </a:rPr>
              <a:t>INSTALACIÓN DEL SISTEMA</a:t>
            </a:r>
            <a:br>
              <a:rPr lang="es-MX" sz="6000" b="1" dirty="0">
                <a:latin typeface="Century Gothic" pitchFamily="34" charset="0"/>
              </a:rPr>
            </a:br>
            <a:r>
              <a:rPr lang="es-MX" sz="3100" b="1" dirty="0">
                <a:latin typeface="AvenirNext LT Pro HeavyCn" panose="020B0906020202020204" pitchFamily="34" charset="0"/>
              </a:rPr>
              <a:t>Descargue</a:t>
            </a:r>
            <a:r>
              <a:rPr lang="es-MX" sz="3100" b="1" dirty="0">
                <a:latin typeface="Century Gothic" pitchFamily="34" charset="0"/>
              </a:rPr>
              <a:t> de la página </a:t>
            </a:r>
            <a:br>
              <a:rPr lang="es-MX" sz="3100" b="1" dirty="0">
                <a:latin typeface="Century Gothic" pitchFamily="34" charset="0"/>
              </a:rPr>
            </a:br>
            <a:br>
              <a:rPr lang="es-MX" sz="3100" b="1" dirty="0">
                <a:latin typeface="Century Gothic" pitchFamily="34" charset="0"/>
              </a:rPr>
            </a:br>
            <a:endParaRPr lang="es-MX" sz="3100" b="1" dirty="0">
              <a:latin typeface="Century Gothic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43608" y="3185973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dirty="0">
                <a:latin typeface="AvenirNext LT Pro Regular" panose="020B0504020202020204" pitchFamily="34" charset="0"/>
              </a:rPr>
              <a:t>Descargue</a:t>
            </a:r>
            <a:r>
              <a:rPr lang="es-ES_tradnl" sz="3600" dirty="0">
                <a:latin typeface="Century Gothic" pitchFamily="34" charset="0"/>
              </a:rPr>
              <a:t> de la página </a:t>
            </a:r>
            <a:r>
              <a:rPr lang="es-ES_tradnl" sz="3600" b="1" dirty="0">
                <a:solidFill>
                  <a:srgbClr val="002060"/>
                </a:solidFill>
                <a:latin typeface="Century Gothic" pitchFamily="34" charset="0"/>
              </a:rPr>
              <a:t>http:www.mexicali.gob.mx/22/</a:t>
            </a:r>
            <a:r>
              <a:rPr lang="es-ES_tradnl" sz="3600" dirty="0">
                <a:solidFill>
                  <a:srgbClr val="002060"/>
                </a:solidFill>
              </a:rPr>
              <a:t> </a:t>
            </a:r>
            <a:endParaRPr lang="es-MX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04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4176"/>
            <a:ext cx="799288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5 Flecha abajo"/>
          <p:cNvSpPr/>
          <p:nvPr/>
        </p:nvSpPr>
        <p:spPr>
          <a:xfrm>
            <a:off x="3340039" y="3219381"/>
            <a:ext cx="647587" cy="551773"/>
          </a:xfrm>
          <a:prstGeom prst="downArrow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899592" y="5025950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>
                <a:latin typeface="AvenirNext LT Pro Regular" panose="020B0504020202020204" pitchFamily="34" charset="0"/>
              </a:rPr>
              <a:t>Para instalar el sistema ejecute el archivo </a:t>
            </a:r>
            <a:r>
              <a:rPr lang="es-ES_tradnl" b="1" i="1" dirty="0">
                <a:latin typeface="AvenirNext LT Pro Regular" panose="020B0504020202020204" pitchFamily="34" charset="0"/>
              </a:rPr>
              <a:t>DeclaraNet</a:t>
            </a:r>
            <a:r>
              <a:rPr lang="es-ES_tradnl" i="1" dirty="0">
                <a:latin typeface="AvenirNext LT Pro Regular" panose="020B0504020202020204" pitchFamily="34" charset="0"/>
              </a:rPr>
              <a:t> (doble </a:t>
            </a:r>
            <a:r>
              <a:rPr lang="es-ES_tradnl" i="1" dirty="0" err="1">
                <a:latin typeface="AvenirNext LT Pro Regular" panose="020B0504020202020204" pitchFamily="34" charset="0"/>
              </a:rPr>
              <a:t>click</a:t>
            </a:r>
            <a:r>
              <a:rPr lang="es-ES_tradnl" i="1" dirty="0">
                <a:latin typeface="AvenirNext LT Pro Regular" panose="020B0504020202020204" pitchFamily="34" charset="0"/>
              </a:rPr>
              <a:t> sobre este) </a:t>
            </a:r>
            <a:r>
              <a:rPr lang="es-ES_tradnl" dirty="0">
                <a:latin typeface="AvenirNext LT Pro Regular" panose="020B0504020202020204" pitchFamily="34" charset="0"/>
              </a:rPr>
              <a:t>en la unidad donde fue descargado.</a:t>
            </a:r>
            <a:endParaRPr lang="es-MX" dirty="0">
              <a:latin typeface="AvenirNext LT Pro Regular" panose="020B0504020202020204" pitchFamily="34" charset="0"/>
            </a:endParaRPr>
          </a:p>
          <a:p>
            <a:pPr algn="just"/>
            <a:endParaRPr lang="es-MX" dirty="0">
              <a:latin typeface="AvenirNext LT Pro Regular" panose="020B0504020202020204" pitchFamily="34" charset="0"/>
            </a:endParaRPr>
          </a:p>
        </p:txBody>
      </p:sp>
      <p:sp>
        <p:nvSpPr>
          <p:cNvPr id="7" name="7 Flecha arriba"/>
          <p:cNvSpPr/>
          <p:nvPr/>
        </p:nvSpPr>
        <p:spPr>
          <a:xfrm>
            <a:off x="6300192" y="4642311"/>
            <a:ext cx="638175" cy="31432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899592" y="5589240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>
                <a:latin typeface="AvenirNext LT Pro Regular" panose="020B0504020202020204" pitchFamily="34" charset="0"/>
              </a:rPr>
              <a:t>Con esta instrucción se iniciará el proceso de instalación del sistema en el disco duro de la computadora, llevando a cabo un proceso de </a:t>
            </a:r>
            <a:r>
              <a:rPr lang="es-ES_tradnl" dirty="0" err="1">
                <a:latin typeface="AvenirNext LT Pro Regular" panose="020B0504020202020204" pitchFamily="34" charset="0"/>
              </a:rPr>
              <a:t>descompactación</a:t>
            </a:r>
            <a:r>
              <a:rPr lang="es-ES_tradnl" dirty="0">
                <a:latin typeface="AvenirNext LT Pro Regular" panose="020B0504020202020204" pitchFamily="34" charset="0"/>
              </a:rPr>
              <a:t>.</a:t>
            </a:r>
            <a:endParaRPr lang="es-MX" dirty="0">
              <a:latin typeface="AvenirNext LT Pro Regular" panose="020B0504020202020204" pitchFamily="34" charset="0"/>
            </a:endParaRPr>
          </a:p>
          <a:p>
            <a:r>
              <a:rPr lang="es-ES_tradnl" dirty="0">
                <a:latin typeface="AvenirNext LT Pro Regular" panose="020B0504020202020204" pitchFamily="34" charset="0"/>
              </a:rPr>
              <a:t>Siga las instrucciones del programa de instalación.</a:t>
            </a:r>
            <a:endParaRPr lang="es-MX" dirty="0">
              <a:latin typeface="AvenirNext LT Pro Regular" panose="020B0504020202020204" pitchFamily="34" charset="0"/>
            </a:endParaRPr>
          </a:p>
          <a:p>
            <a:endParaRPr lang="es-MX" dirty="0">
              <a:latin typeface="AvenirNext LT Pro Regular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7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3068960"/>
            <a:ext cx="7520940" cy="548640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908720"/>
            <a:ext cx="8064896" cy="5184576"/>
          </a:xfrm>
          <a:prstGeom prst="rect">
            <a:avLst/>
          </a:prstGeom>
        </p:spPr>
      </p:pic>
      <p:sp>
        <p:nvSpPr>
          <p:cNvPr id="5" name="4 Flecha izquierda"/>
          <p:cNvSpPr/>
          <p:nvPr/>
        </p:nvSpPr>
        <p:spPr>
          <a:xfrm>
            <a:off x="3995936" y="3526993"/>
            <a:ext cx="720080" cy="64807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878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404665"/>
            <a:ext cx="8568952" cy="720080"/>
          </a:xfrm>
        </p:spPr>
        <p:txBody>
          <a:bodyPr>
            <a:normAutofit/>
          </a:bodyPr>
          <a:lstStyle/>
          <a:p>
            <a:pPr algn="just"/>
            <a:r>
              <a:rPr lang="es-MX" sz="1800" b="0" dirty="0">
                <a:latin typeface="AvenirNext LT Pro Regular" panose="020B0504020202020204" pitchFamily="34" charset="0"/>
              </a:rPr>
              <a:t>     Se abrirá una ventana, con el nombre y la versión del programa seleccionado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111" y="908720"/>
            <a:ext cx="3672409" cy="1819811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07504" y="3356992"/>
            <a:ext cx="374441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ts val="800"/>
              </a:spcBef>
            </a:pPr>
            <a:r>
              <a:rPr lang="es-MX" sz="2600" dirty="0">
                <a:solidFill>
                  <a:srgbClr val="000000"/>
                </a:solidFill>
                <a:latin typeface="AvenirNext LT Pro Regular" panose="020B0504020202020204" pitchFamily="34" charset="0"/>
              </a:rPr>
              <a:t>	</a:t>
            </a:r>
            <a:r>
              <a:rPr lang="es-MX" dirty="0">
                <a:solidFill>
                  <a:srgbClr val="000000"/>
                </a:solidFill>
                <a:latin typeface="AvenirNext LT Pro Regular" panose="020B0504020202020204" pitchFamily="34" charset="0"/>
              </a:rPr>
              <a:t>En la pantalla principal se va a desplegar una ventana que pregunta si ha capturado y guardado la información previamente; presione </a:t>
            </a:r>
            <a:r>
              <a:rPr lang="es-MX" sz="2000" b="1" dirty="0">
                <a:solidFill>
                  <a:srgbClr val="000000"/>
                </a:solidFill>
                <a:latin typeface="AvenirNext LT Pro Regular" panose="020B0504020202020204" pitchFamily="34" charset="0"/>
              </a:rPr>
              <a:t>NO</a:t>
            </a:r>
            <a:r>
              <a:rPr lang="es-MX" dirty="0">
                <a:solidFill>
                  <a:srgbClr val="000000"/>
                </a:solidFill>
                <a:latin typeface="AvenirNext LT Pro Regular" panose="020B0504020202020204" pitchFamily="34" charset="0"/>
              </a:rPr>
              <a:t>, si es la primera vez que lo hará.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068960"/>
            <a:ext cx="4464496" cy="334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2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08720"/>
            <a:ext cx="6552728" cy="3579813"/>
          </a:xfrm>
        </p:spPr>
      </p:pic>
      <p:sp>
        <p:nvSpPr>
          <p:cNvPr id="4" name="3 CuadroTexto"/>
          <p:cNvSpPr txBox="1"/>
          <p:nvPr/>
        </p:nvSpPr>
        <p:spPr>
          <a:xfrm>
            <a:off x="611560" y="33265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itchFamily="34" charset="0"/>
              </a:rPr>
              <a:t>Posteriormente desplegara una ventana rectificando la fecha actual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99592" y="498181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Century Gothic" pitchFamily="34" charset="0"/>
              </a:rPr>
              <a:t>Continuamos dando </a:t>
            </a:r>
            <a:r>
              <a:rPr lang="es-MX" b="1" dirty="0" err="1">
                <a:latin typeface="Century Gothic" pitchFamily="34" charset="0"/>
              </a:rPr>
              <a:t>click</a:t>
            </a:r>
            <a:r>
              <a:rPr lang="es-MX" b="1" dirty="0">
                <a:latin typeface="Century Gothic" pitchFamily="34" charset="0"/>
              </a:rPr>
              <a:t> en aceptar.</a:t>
            </a:r>
          </a:p>
        </p:txBody>
      </p:sp>
      <p:sp>
        <p:nvSpPr>
          <p:cNvPr id="7" name="6 Flecha arriba"/>
          <p:cNvSpPr/>
          <p:nvPr/>
        </p:nvSpPr>
        <p:spPr>
          <a:xfrm>
            <a:off x="6084168" y="3068960"/>
            <a:ext cx="792088" cy="87384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809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7056784" cy="4129062"/>
          </a:xfrm>
        </p:spPr>
      </p:pic>
      <p:sp>
        <p:nvSpPr>
          <p:cNvPr id="4" name="3 CuadroTexto"/>
          <p:cNvSpPr txBox="1"/>
          <p:nvPr/>
        </p:nvSpPr>
        <p:spPr>
          <a:xfrm>
            <a:off x="683568" y="33265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Century Gothic" pitchFamily="34" charset="0"/>
              </a:rPr>
              <a:t>Abrirá la pagina principal de la declaración en la que comenzaremos a llenar con nuestra información.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83568" y="551723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itchFamily="34" charset="0"/>
              </a:rPr>
              <a:t>Comenzamos eligiendo el tipo de declaración (inicial, conclusión o anual). </a:t>
            </a:r>
          </a:p>
        </p:txBody>
      </p:sp>
      <p:sp>
        <p:nvSpPr>
          <p:cNvPr id="7" name="6 Flecha derecha"/>
          <p:cNvSpPr/>
          <p:nvPr/>
        </p:nvSpPr>
        <p:spPr>
          <a:xfrm>
            <a:off x="2843808" y="1628800"/>
            <a:ext cx="792088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546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4" y="404664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Century Gothic" pitchFamily="34" charset="0"/>
              </a:rPr>
              <a:t>Seguimos con nuestro nombre completo y los demás datos solicitados, omitiendo </a:t>
            </a:r>
            <a:r>
              <a:rPr lang="es-MX" b="1" dirty="0" err="1">
                <a:latin typeface="Century Gothic" pitchFamily="34" charset="0"/>
              </a:rPr>
              <a:t>RFC</a:t>
            </a:r>
            <a:r>
              <a:rPr lang="es-MX" b="1" dirty="0">
                <a:latin typeface="Century Gothic" pitchFamily="34" charset="0"/>
              </a:rPr>
              <a:t>, </a:t>
            </a:r>
            <a:r>
              <a:rPr lang="es-MX" b="1" dirty="0" err="1">
                <a:latin typeface="Century Gothic" pitchFamily="34" charset="0"/>
              </a:rPr>
              <a:t>HOMOCLAVE</a:t>
            </a:r>
            <a:r>
              <a:rPr lang="es-MX" b="1" dirty="0">
                <a:latin typeface="Century Gothic" pitchFamily="34" charset="0"/>
              </a:rPr>
              <a:t> Y CLAVE DE ACCESO</a:t>
            </a:r>
            <a:r>
              <a:rPr lang="es-MX" dirty="0">
                <a:latin typeface="Century Gothic" pitchFamily="34" charset="0"/>
              </a:rPr>
              <a:t>, por el momento </a:t>
            </a: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6912768" cy="3744416"/>
          </a:xfrm>
        </p:spPr>
      </p:pic>
      <p:sp>
        <p:nvSpPr>
          <p:cNvPr id="8" name="7 CuadroTexto"/>
          <p:cNvSpPr txBox="1"/>
          <p:nvPr/>
        </p:nvSpPr>
        <p:spPr>
          <a:xfrm>
            <a:off x="395536" y="5445224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itchFamily="34" charset="0"/>
              </a:rPr>
              <a:t>Una vez completado lo anterior, oprimimos el botón </a:t>
            </a:r>
            <a:r>
              <a:rPr lang="es-MX" b="1" dirty="0" err="1">
                <a:latin typeface="Century Gothic" pitchFamily="34" charset="0"/>
              </a:rPr>
              <a:t>RFC</a:t>
            </a:r>
            <a:r>
              <a:rPr lang="es-MX" b="1" dirty="0">
                <a:latin typeface="Century Gothic" pitchFamily="34" charset="0"/>
              </a:rPr>
              <a:t>, </a:t>
            </a:r>
            <a:r>
              <a:rPr lang="es-MX" b="1" dirty="0" err="1">
                <a:latin typeface="Century Gothic" pitchFamily="34" charset="0"/>
              </a:rPr>
              <a:t>HOMOCLAVE</a:t>
            </a:r>
            <a:r>
              <a:rPr lang="es-MX" b="1" dirty="0">
                <a:latin typeface="Century Gothic" pitchFamily="34" charset="0"/>
              </a:rPr>
              <a:t> </a:t>
            </a:r>
          </a:p>
        </p:txBody>
      </p:sp>
      <p:sp>
        <p:nvSpPr>
          <p:cNvPr id="10" name="9 Flecha izquierda"/>
          <p:cNvSpPr/>
          <p:nvPr/>
        </p:nvSpPr>
        <p:spPr>
          <a:xfrm>
            <a:off x="6742023" y="2636912"/>
            <a:ext cx="936104" cy="72008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CuadroTexto"/>
          <p:cNvSpPr txBox="1"/>
          <p:nvPr/>
        </p:nvSpPr>
        <p:spPr>
          <a:xfrm>
            <a:off x="2987824" y="599922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>
                <a:latin typeface="Century Gothic" pitchFamily="34" charset="0"/>
              </a:rPr>
              <a:t>Y creamos una clave de acceso (contraseña)</a:t>
            </a:r>
          </a:p>
        </p:txBody>
      </p:sp>
      <p:sp>
        <p:nvSpPr>
          <p:cNvPr id="12" name="11 Flecha abajo"/>
          <p:cNvSpPr/>
          <p:nvPr/>
        </p:nvSpPr>
        <p:spPr>
          <a:xfrm>
            <a:off x="6012160" y="1988840"/>
            <a:ext cx="576064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707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 animBg="1"/>
      <p:bldP spid="11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40768"/>
            <a:ext cx="4812694" cy="3579813"/>
          </a:xfrm>
        </p:spPr>
      </p:pic>
      <p:sp>
        <p:nvSpPr>
          <p:cNvPr id="4" name="3 CuadroTexto"/>
          <p:cNvSpPr txBox="1"/>
          <p:nvPr/>
        </p:nvSpPr>
        <p:spPr>
          <a:xfrm>
            <a:off x="443996" y="62998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itchFamily="34" charset="0"/>
              </a:rPr>
              <a:t>Hecho lo anterior, presionamos el botón </a:t>
            </a:r>
            <a:r>
              <a:rPr lang="es-MX" b="1" dirty="0">
                <a:latin typeface="Century Gothic" pitchFamily="34" charset="0"/>
              </a:rPr>
              <a:t>DOMICILIO PARTICULAR</a:t>
            </a:r>
          </a:p>
        </p:txBody>
      </p:sp>
      <p:sp>
        <p:nvSpPr>
          <p:cNvPr id="6" name="5 Flecha izquierda"/>
          <p:cNvSpPr/>
          <p:nvPr/>
        </p:nvSpPr>
        <p:spPr>
          <a:xfrm>
            <a:off x="6084168" y="3789040"/>
            <a:ext cx="864096" cy="57606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476819" y="508518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itchFamily="34" charset="0"/>
              </a:rPr>
              <a:t>Abriéndose la siguiente ventana…</a:t>
            </a:r>
          </a:p>
        </p:txBody>
      </p:sp>
    </p:spTree>
    <p:extLst>
      <p:ext uri="{BB962C8B-B14F-4D97-AF65-F5344CB8AC3E}">
        <p14:creationId xmlns:p14="http://schemas.microsoft.com/office/powerpoint/2010/main" val="129809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524492"/>
              </p:ext>
            </p:extLst>
          </p:nvPr>
        </p:nvGraphicFramePr>
        <p:xfrm>
          <a:off x="179512" y="1124744"/>
          <a:ext cx="8640959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043608" y="33265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00B0F0"/>
                </a:solidFill>
              </a:rPr>
              <a:t>Porque a partir del 1 de enero de 2018</a:t>
            </a:r>
          </a:p>
        </p:txBody>
      </p:sp>
    </p:spTree>
    <p:extLst>
      <p:ext uri="{BB962C8B-B14F-4D97-AF65-F5344CB8AC3E}">
        <p14:creationId xmlns:p14="http://schemas.microsoft.com/office/powerpoint/2010/main" val="424610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8"/>
            <a:ext cx="4988554" cy="3096344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189468"/>
            <a:ext cx="5868144" cy="3668532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580112" y="105273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itchFamily="34" charset="0"/>
              </a:rPr>
              <a:t>Comenzamos a llenar la información de nuestro domicilio </a:t>
            </a:r>
          </a:p>
        </p:txBody>
      </p:sp>
    </p:spTree>
    <p:extLst>
      <p:ext uri="{BB962C8B-B14F-4D97-AF65-F5344CB8AC3E}">
        <p14:creationId xmlns:p14="http://schemas.microsoft.com/office/powerpoint/2010/main" val="310707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4441"/>
            <a:ext cx="5745378" cy="3579812"/>
          </a:xfrm>
        </p:spPr>
      </p:pic>
      <p:sp>
        <p:nvSpPr>
          <p:cNvPr id="5" name="4 CuadroTexto"/>
          <p:cNvSpPr txBox="1"/>
          <p:nvPr/>
        </p:nvSpPr>
        <p:spPr>
          <a:xfrm>
            <a:off x="899592" y="451112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itchFamily="34" charset="0"/>
              </a:rPr>
              <a:t>Una vez llenado lo anterior, oprimimos el botón </a:t>
            </a:r>
            <a:r>
              <a:rPr lang="es-MX" b="1" dirty="0">
                <a:latin typeface="Century Gothic" pitchFamily="34" charset="0"/>
              </a:rPr>
              <a:t>ACEPTAR</a:t>
            </a:r>
          </a:p>
        </p:txBody>
      </p:sp>
      <p:sp>
        <p:nvSpPr>
          <p:cNvPr id="6" name="5 Flecha derecha"/>
          <p:cNvSpPr/>
          <p:nvPr/>
        </p:nvSpPr>
        <p:spPr>
          <a:xfrm>
            <a:off x="2555776" y="3707013"/>
            <a:ext cx="576064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895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5976664" cy="3579812"/>
          </a:xfrm>
        </p:spPr>
      </p:pic>
      <p:sp>
        <p:nvSpPr>
          <p:cNvPr id="5" name="4 CuadroTexto"/>
          <p:cNvSpPr txBox="1"/>
          <p:nvPr/>
        </p:nvSpPr>
        <p:spPr>
          <a:xfrm>
            <a:off x="683568" y="404664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itchFamily="34" charset="0"/>
              </a:rPr>
              <a:t>Completado lo anterior, aparecerá la siguiente ventana, donde escribiremos nuestro </a:t>
            </a:r>
            <a:r>
              <a:rPr lang="es-MX" b="1" dirty="0" err="1">
                <a:latin typeface="Century Gothic" pitchFamily="34" charset="0"/>
              </a:rPr>
              <a:t>RFC</a:t>
            </a:r>
            <a:r>
              <a:rPr lang="es-MX" b="1" dirty="0">
                <a:latin typeface="Century Gothic" pitchFamily="34" charset="0"/>
              </a:rPr>
              <a:t>, </a:t>
            </a:r>
            <a:r>
              <a:rPr lang="es-MX" b="1" dirty="0" err="1">
                <a:latin typeface="Century Gothic" pitchFamily="34" charset="0"/>
              </a:rPr>
              <a:t>HOMOCLAVE</a:t>
            </a:r>
            <a:r>
              <a:rPr lang="es-MX" b="1" dirty="0">
                <a:latin typeface="Century Gothic" pitchFamily="34" charset="0"/>
              </a:rPr>
              <a:t> y LA CLAVE DE ACCESO </a:t>
            </a:r>
            <a:r>
              <a:rPr lang="es-MX" dirty="0">
                <a:latin typeface="Century Gothic" pitchFamily="34" charset="0"/>
              </a:rPr>
              <a:t>que creamos anteriormente. </a:t>
            </a:r>
          </a:p>
        </p:txBody>
      </p:sp>
      <p:sp>
        <p:nvSpPr>
          <p:cNvPr id="7" name="6 Flecha izquierda"/>
          <p:cNvSpPr/>
          <p:nvPr/>
        </p:nvSpPr>
        <p:spPr>
          <a:xfrm>
            <a:off x="6732240" y="3117451"/>
            <a:ext cx="576064" cy="72008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2555776" y="5400577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itchFamily="34" charset="0"/>
              </a:rPr>
              <a:t>Continuamos oprimimos el botón </a:t>
            </a:r>
            <a:r>
              <a:rPr lang="es-MX" b="1" dirty="0">
                <a:latin typeface="Century Gothic" pitchFamily="34" charset="0"/>
              </a:rPr>
              <a:t>ACEPTAR</a:t>
            </a:r>
          </a:p>
        </p:txBody>
      </p:sp>
    </p:spTree>
    <p:extLst>
      <p:ext uri="{BB962C8B-B14F-4D97-AF65-F5344CB8AC3E}">
        <p14:creationId xmlns:p14="http://schemas.microsoft.com/office/powerpoint/2010/main" val="272749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469" y="404664"/>
            <a:ext cx="6173062" cy="4591691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403648" y="522920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itchFamily="34" charset="0"/>
              </a:rPr>
              <a:t>Oprimimos el botón </a:t>
            </a:r>
            <a:r>
              <a:rPr lang="es-MX" b="1" dirty="0">
                <a:latin typeface="Century Gothic" pitchFamily="34" charset="0"/>
              </a:rPr>
              <a:t>ACEPTAR</a:t>
            </a:r>
          </a:p>
        </p:txBody>
      </p:sp>
      <p:sp>
        <p:nvSpPr>
          <p:cNvPr id="5" name="4 Flecha izquierda"/>
          <p:cNvSpPr/>
          <p:nvPr/>
        </p:nvSpPr>
        <p:spPr>
          <a:xfrm>
            <a:off x="6573122" y="2204864"/>
            <a:ext cx="1008112" cy="64807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091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40466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itchFamily="34" charset="0"/>
              </a:rPr>
              <a:t>Aparecerá la siguiente ventana…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95" y="908720"/>
            <a:ext cx="6144483" cy="4563112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131840" y="587727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itchFamily="34" charset="0"/>
              </a:rPr>
              <a:t>Oprimimos </a:t>
            </a:r>
            <a:r>
              <a:rPr lang="es-MX" b="1" dirty="0">
                <a:latin typeface="Century Gothic" pitchFamily="34" charset="0"/>
              </a:rPr>
              <a:t>ACEPTAR</a:t>
            </a:r>
          </a:p>
        </p:txBody>
      </p:sp>
    </p:spTree>
    <p:extLst>
      <p:ext uri="{BB962C8B-B14F-4D97-AF65-F5344CB8AC3E}">
        <p14:creationId xmlns:p14="http://schemas.microsoft.com/office/powerpoint/2010/main" val="151955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08720"/>
            <a:ext cx="6154009" cy="462979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691680" y="441019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itchFamily="34" charset="0"/>
              </a:rPr>
              <a:t>Pasamos a la pestaña de </a:t>
            </a:r>
            <a:r>
              <a:rPr lang="es-MX" b="1" dirty="0">
                <a:latin typeface="Century Gothic" pitchFamily="34" charset="0"/>
              </a:rPr>
              <a:t>ENCARGO E INGRESOS</a:t>
            </a:r>
          </a:p>
        </p:txBody>
      </p:sp>
      <p:sp>
        <p:nvSpPr>
          <p:cNvPr id="4" name="3 Flecha arriba"/>
          <p:cNvSpPr/>
          <p:nvPr/>
        </p:nvSpPr>
        <p:spPr>
          <a:xfrm>
            <a:off x="2531604" y="1412776"/>
            <a:ext cx="648072" cy="62375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286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1" y="188640"/>
            <a:ext cx="5652629" cy="389040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6156176" y="633543"/>
            <a:ext cx="28141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itchFamily="34" charset="0"/>
              </a:rPr>
              <a:t>Si no se encuentra la dependencia, el cargo o la función principal, se puede elegir otra de la barra que se despliega para escribir el dato que corresponda a nuestra información </a:t>
            </a:r>
          </a:p>
        </p:txBody>
      </p:sp>
      <p:sp>
        <p:nvSpPr>
          <p:cNvPr id="10" name="9 Flecha izquierda"/>
          <p:cNvSpPr/>
          <p:nvPr/>
        </p:nvSpPr>
        <p:spPr>
          <a:xfrm>
            <a:off x="1905628" y="418587"/>
            <a:ext cx="395536" cy="36004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Flecha izquierda"/>
          <p:cNvSpPr/>
          <p:nvPr/>
        </p:nvSpPr>
        <p:spPr>
          <a:xfrm>
            <a:off x="2263583" y="692696"/>
            <a:ext cx="364201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CuadroTexto"/>
          <p:cNvSpPr txBox="1"/>
          <p:nvPr/>
        </p:nvSpPr>
        <p:spPr>
          <a:xfrm>
            <a:off x="596951" y="443711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itchFamily="34" charset="0"/>
              </a:rPr>
              <a:t>Hecho lo anterior, se continua con la ubicación de la dependencia…</a:t>
            </a:r>
          </a:p>
        </p:txBody>
      </p:sp>
    </p:spTree>
    <p:extLst>
      <p:ext uri="{BB962C8B-B14F-4D97-AF65-F5344CB8AC3E}">
        <p14:creationId xmlns:p14="http://schemas.microsoft.com/office/powerpoint/2010/main" val="389727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 animBg="1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70143" y="494116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itchFamily="34" charset="0"/>
              </a:rPr>
              <a:t>Completada la información correspondiente, oprimimos el botón de </a:t>
            </a:r>
            <a:r>
              <a:rPr lang="es-MX" b="1" dirty="0">
                <a:latin typeface="Century Gothic" pitchFamily="34" charset="0"/>
              </a:rPr>
              <a:t>ACEPTAR</a:t>
            </a:r>
            <a:r>
              <a:rPr lang="es-MX" dirty="0">
                <a:latin typeface="Century Gothic" pitchFamily="34" charset="0"/>
              </a:rPr>
              <a:t>. 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5" y="332656"/>
            <a:ext cx="6077799" cy="428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466" y="1340768"/>
            <a:ext cx="6068272" cy="4696481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331640" y="404664"/>
            <a:ext cx="635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itchFamily="34" charset="0"/>
              </a:rPr>
              <a:t>Se abrirá una ventana confirmando que la información fue actualizada correctamente. </a:t>
            </a:r>
          </a:p>
        </p:txBody>
      </p:sp>
    </p:spTree>
    <p:extLst>
      <p:ext uri="{BB962C8B-B14F-4D97-AF65-F5344CB8AC3E}">
        <p14:creationId xmlns:p14="http://schemas.microsoft.com/office/powerpoint/2010/main" val="105154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386" y="980728"/>
            <a:ext cx="6173062" cy="457263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33265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itchFamily="34" charset="0"/>
              </a:rPr>
              <a:t>Continuamos con </a:t>
            </a:r>
            <a:r>
              <a:rPr lang="es-MX" b="1" dirty="0">
                <a:latin typeface="Century Gothic" pitchFamily="34" charset="0"/>
              </a:rPr>
              <a:t>ENCARGO E INGRESOS</a:t>
            </a:r>
            <a:r>
              <a:rPr lang="es-MX" dirty="0">
                <a:latin typeface="Century Gothic" pitchFamily="34" charset="0"/>
              </a:rPr>
              <a:t>…</a:t>
            </a:r>
          </a:p>
        </p:txBody>
      </p:sp>
      <p:sp>
        <p:nvSpPr>
          <p:cNvPr id="6" name="5 Flecha abajo"/>
          <p:cNvSpPr/>
          <p:nvPr/>
        </p:nvSpPr>
        <p:spPr>
          <a:xfrm>
            <a:off x="3207029" y="764704"/>
            <a:ext cx="1080120" cy="432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Flecha derecha"/>
          <p:cNvSpPr/>
          <p:nvPr/>
        </p:nvSpPr>
        <p:spPr>
          <a:xfrm>
            <a:off x="1979712" y="1556792"/>
            <a:ext cx="576064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251520" y="1340768"/>
            <a:ext cx="1584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itchFamily="34" charset="0"/>
              </a:rPr>
              <a:t>Oprimimos el botón para ingresar la información, en cada uno de los apartados </a:t>
            </a:r>
          </a:p>
        </p:txBody>
      </p:sp>
    </p:spTree>
    <p:extLst>
      <p:ext uri="{BB962C8B-B14F-4D97-AF65-F5344CB8AC3E}">
        <p14:creationId xmlns:p14="http://schemas.microsoft.com/office/powerpoint/2010/main" val="99582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3568" y="548680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MX" b="1" dirty="0">
                <a:solidFill>
                  <a:srgbClr val="0070C0"/>
                </a:solidFill>
                <a:latin typeface="Avenir Black" panose="020B0803020203020204" pitchFamily="2" charset="0"/>
              </a:rPr>
              <a:t>Es un acto de transparencia y buena fe, mediante el cual, informamos al órgano de control municipal (Sindicatura) cual es nuestra realidad patrimonial, partiendo de los ingresos que percibimos como servidores públicos.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02390" y="2060848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MX" b="1" dirty="0">
                <a:solidFill>
                  <a:srgbClr val="0070C0"/>
                </a:solidFill>
                <a:latin typeface="Avenir Black" panose="020B0803020203020204" pitchFamily="2" charset="0"/>
              </a:rPr>
              <a:t>Si al momento de elaborar nuestra declaración de situación patrimonial, no contamos con la información exacta, hagámosla con la información que mas se aproxime a nuestra realidad, haciendo las aclaraciones necesarias, en el apartado de «observaciones y aclaraciones» o bien en declaraciones posteriores.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02390" y="4038163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MX" b="1" u="sng" dirty="0">
                <a:solidFill>
                  <a:srgbClr val="0070C0"/>
                </a:solidFill>
                <a:latin typeface="Avenir Black" panose="020B0803020203020204" pitchFamily="2" charset="0"/>
              </a:rPr>
              <a:t>ACLARACIÓN</a:t>
            </a:r>
            <a:r>
              <a:rPr lang="es-MX" b="1" dirty="0">
                <a:solidFill>
                  <a:srgbClr val="0070C0"/>
                </a:solidFill>
                <a:latin typeface="Avenir Black" panose="020B0803020203020204" pitchFamily="2" charset="0"/>
              </a:rPr>
              <a:t>: al ser una obligación exclusiva de los servidores públicos, la Declaración de Situación Patrimonial, NO TIENEN NINGUNA RELACIÓN CON LAS DECLARACIONES FISCALES.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915816" y="544522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 panose="020B0803020203020204" pitchFamily="2" charset="0"/>
              </a:rPr>
              <a:t>¡NO TEMAS EQUIVOCARTE!</a:t>
            </a:r>
          </a:p>
        </p:txBody>
      </p:sp>
    </p:spTree>
    <p:extLst>
      <p:ext uri="{BB962C8B-B14F-4D97-AF65-F5344CB8AC3E}">
        <p14:creationId xmlns:p14="http://schemas.microsoft.com/office/powerpoint/2010/main" val="343517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1314192"/>
            <a:ext cx="7200800" cy="4519689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83568" y="47667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Se desplegará una ventana para que llene el domicilio del lugar de trabajo.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941930" y="929339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Ejemplo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55576" y="6021288"/>
            <a:ext cx="738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Al terminar, se oprime </a:t>
            </a:r>
            <a:r>
              <a:rPr lang="es-MX" b="1" dirty="0"/>
              <a:t>ACEPTAR</a:t>
            </a:r>
            <a:r>
              <a:rPr lang="es-MX" dirty="0"/>
              <a:t>, y continuamos con ingresos...</a:t>
            </a:r>
          </a:p>
        </p:txBody>
      </p:sp>
    </p:spTree>
    <p:extLst>
      <p:ext uri="{BB962C8B-B14F-4D97-AF65-F5344CB8AC3E}">
        <p14:creationId xmlns:p14="http://schemas.microsoft.com/office/powerpoint/2010/main" val="381760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39552" y="548680"/>
            <a:ext cx="684076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s-MX" kern="1400" dirty="0">
                <a:effectLst/>
                <a:latin typeface="Century Gothic"/>
                <a:ea typeface="Times New Roman"/>
                <a:cs typeface="Arial"/>
              </a:rPr>
              <a:t>Ingreso mensual neto (declaración Inicial): es la cantidad total de beneficios que se obtiene de su sueldo, debiendo descontarse a dicha cantidad, el impuesto (</a:t>
            </a:r>
            <a:r>
              <a:rPr lang="es-MX" kern="1400" dirty="0" err="1">
                <a:effectLst/>
                <a:latin typeface="Century Gothic"/>
                <a:ea typeface="Times New Roman"/>
                <a:cs typeface="Arial"/>
              </a:rPr>
              <a:t>ISR</a:t>
            </a:r>
            <a:r>
              <a:rPr lang="es-MX" kern="1400" dirty="0">
                <a:effectLst/>
                <a:latin typeface="Century Gothic"/>
                <a:ea typeface="Times New Roman"/>
                <a:cs typeface="Arial"/>
              </a:rPr>
              <a:t>) y el pago de aportaciones del trabajador a la seguridad social. </a:t>
            </a:r>
            <a:endParaRPr lang="es-MX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092" y="2233757"/>
            <a:ext cx="6173062" cy="4313499"/>
          </a:xfrm>
          <a:prstGeom prst="rect">
            <a:avLst/>
          </a:prstGeom>
        </p:spPr>
      </p:pic>
      <p:sp>
        <p:nvSpPr>
          <p:cNvPr id="5" name="4 Flecha derecha"/>
          <p:cNvSpPr/>
          <p:nvPr/>
        </p:nvSpPr>
        <p:spPr>
          <a:xfrm>
            <a:off x="1678716" y="3380420"/>
            <a:ext cx="1080120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621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6296904" cy="398200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83568" y="21999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dirty="0">
                <a:latin typeface="Century Gothic" pitchFamily="34" charset="0"/>
              </a:rPr>
              <a:t>Las cantidades tendrán que fijarse sin decimales </a:t>
            </a:r>
          </a:p>
        </p:txBody>
      </p:sp>
      <p:sp>
        <p:nvSpPr>
          <p:cNvPr id="5" name="4 Flecha izquierda"/>
          <p:cNvSpPr/>
          <p:nvPr/>
        </p:nvSpPr>
        <p:spPr>
          <a:xfrm>
            <a:off x="7380312" y="836712"/>
            <a:ext cx="720080" cy="72008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683568" y="4783369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MX" dirty="0">
                <a:latin typeface="Century Gothic" pitchFamily="34" charset="0"/>
              </a:rPr>
              <a:t>Se deberá anotar si existe otro ingreso mensual, en la casilla que corresponda, dependiendo la actividad, giro, etc. Especificando la información solicitada en cada espacio.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83568" y="5706699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dirty="0">
                <a:latin typeface="Century Gothic" pitchFamily="34" charset="0"/>
              </a:rPr>
              <a:t>Una vez hecho lo anterior, se oprime el botón de </a:t>
            </a:r>
            <a:r>
              <a:rPr lang="es-MX" b="1" dirty="0">
                <a:latin typeface="Century Gothic" pitchFamily="34" charset="0"/>
              </a:rPr>
              <a:t>ACEPTAR </a:t>
            </a:r>
          </a:p>
        </p:txBody>
      </p:sp>
    </p:spTree>
    <p:extLst>
      <p:ext uri="{BB962C8B-B14F-4D97-AF65-F5344CB8AC3E}">
        <p14:creationId xmlns:p14="http://schemas.microsoft.com/office/powerpoint/2010/main" val="402935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2656"/>
            <a:ext cx="6211167" cy="433448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899592" y="5013176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Century Gothic" pitchFamily="34" charset="0"/>
              </a:rPr>
              <a:t>Se abre una ventana informando que se actualizo la información correctamente, a lo que oprimimos botón </a:t>
            </a:r>
            <a:r>
              <a:rPr lang="es-MX" b="1" dirty="0">
                <a:latin typeface="Century Gothic" pitchFamily="34" charset="0"/>
              </a:rPr>
              <a:t>ACEPTAR</a:t>
            </a:r>
            <a:r>
              <a:rPr lang="es-MX" dirty="0">
                <a:latin typeface="Century Gothic" pitchFamily="34" charset="0"/>
              </a:rPr>
              <a:t>.</a:t>
            </a:r>
          </a:p>
        </p:txBody>
      </p:sp>
      <p:sp>
        <p:nvSpPr>
          <p:cNvPr id="4" name="3 Flecha izquierda"/>
          <p:cNvSpPr/>
          <p:nvPr/>
        </p:nvSpPr>
        <p:spPr>
          <a:xfrm>
            <a:off x="6552221" y="2852936"/>
            <a:ext cx="648072" cy="64807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975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6296904" cy="403916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11560" y="40466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Continuamos con los ingresos de cónyuge, concubinario, y/o dependientes económicos.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043608" y="544522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Llenada la información requerida, oprime </a:t>
            </a:r>
            <a:r>
              <a:rPr lang="es-MX" b="1" dirty="0"/>
              <a:t>ACEPTAR</a:t>
            </a:r>
          </a:p>
        </p:txBody>
      </p:sp>
    </p:spTree>
    <p:extLst>
      <p:ext uri="{BB962C8B-B14F-4D97-AF65-F5344CB8AC3E}">
        <p14:creationId xmlns:p14="http://schemas.microsoft.com/office/powerpoint/2010/main" val="175842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28867"/>
            <a:ext cx="6163536" cy="457263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39552" y="332656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Deberemos indicar si nos desempeñamos como servidor público obligado a presentar declaración de situación patrimonial </a:t>
            </a:r>
            <a:r>
              <a:rPr lang="es-MX" b="1" dirty="0"/>
              <a:t>el año inmediato anterior</a:t>
            </a:r>
            <a:r>
              <a:rPr lang="es-MX" dirty="0"/>
              <a:t>. </a:t>
            </a:r>
          </a:p>
        </p:txBody>
      </p:sp>
      <p:sp>
        <p:nvSpPr>
          <p:cNvPr id="5" name="4 Flecha abajo"/>
          <p:cNvSpPr/>
          <p:nvPr/>
        </p:nvSpPr>
        <p:spPr>
          <a:xfrm>
            <a:off x="4572000" y="2780928"/>
            <a:ext cx="648072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6660232" y="2042264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Si la respuesta es </a:t>
            </a:r>
            <a:r>
              <a:rPr lang="es-MX" b="1" dirty="0"/>
              <a:t>SI</a:t>
            </a:r>
            <a:r>
              <a:rPr lang="es-MX" dirty="0"/>
              <a:t>, deberemos agregar el periodo</a:t>
            </a:r>
          </a:p>
        </p:txBody>
      </p:sp>
      <p:sp>
        <p:nvSpPr>
          <p:cNvPr id="7" name="6 Flecha izquierda"/>
          <p:cNvSpPr/>
          <p:nvPr/>
        </p:nvSpPr>
        <p:spPr>
          <a:xfrm>
            <a:off x="5478952" y="3861048"/>
            <a:ext cx="936104" cy="57606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6448820" y="4458899"/>
            <a:ext cx="1944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Posteriormente oprimimos el botón con los tres puntos suspensivos </a:t>
            </a:r>
          </a:p>
        </p:txBody>
      </p:sp>
      <p:sp>
        <p:nvSpPr>
          <p:cNvPr id="9" name="8 Flecha arriba"/>
          <p:cNvSpPr/>
          <p:nvPr/>
        </p:nvSpPr>
        <p:spPr>
          <a:xfrm>
            <a:off x="251520" y="4005064"/>
            <a:ext cx="864096" cy="64807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338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  <p:bldP spid="8" grpId="0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6840759" cy="367240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611560" y="33265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Se abrirá esta ventana para que indiquemos que tipo de declaración presentamos y la fecha en la que la presentamos </a:t>
            </a:r>
          </a:p>
        </p:txBody>
      </p:sp>
    </p:spTree>
    <p:extLst>
      <p:ext uri="{BB962C8B-B14F-4D97-AF65-F5344CB8AC3E}">
        <p14:creationId xmlns:p14="http://schemas.microsoft.com/office/powerpoint/2010/main" val="95377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50" y="1412776"/>
            <a:ext cx="6173062" cy="461074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259632" y="332656"/>
            <a:ext cx="6398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000000"/>
                </a:solidFill>
              </a:rPr>
              <a:t>Continuamos con la pestaña de </a:t>
            </a:r>
            <a:r>
              <a:rPr lang="es-MX" b="1" dirty="0">
                <a:solidFill>
                  <a:srgbClr val="000000"/>
                </a:solidFill>
              </a:rPr>
              <a:t>BIENES</a:t>
            </a:r>
          </a:p>
        </p:txBody>
      </p:sp>
      <p:sp>
        <p:nvSpPr>
          <p:cNvPr id="4" name="3 Flecha abajo"/>
          <p:cNvSpPr/>
          <p:nvPr/>
        </p:nvSpPr>
        <p:spPr>
          <a:xfrm>
            <a:off x="3275856" y="908720"/>
            <a:ext cx="576064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61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6192115" cy="460121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39552" y="62068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En este apartado llenaremos los datos requeridos de nuestros </a:t>
            </a:r>
            <a:r>
              <a:rPr lang="es-MX" b="1" dirty="0"/>
              <a:t>bienes inmuebles, vehículos, bienes muebles e inversiones, cuentas bancarias u otro tipo de valores</a:t>
            </a:r>
            <a:r>
              <a:rPr lang="es-MX" dirty="0"/>
              <a:t>, del declarante, concubinario y/o dependientes económicos. 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948264" y="2132856"/>
            <a:ext cx="201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En caso de no contar con alguno de los rubros, seleccionar la casilla </a:t>
            </a:r>
            <a:r>
              <a:rPr lang="es-MX" sz="1600" b="1" dirty="0"/>
              <a:t>NINGUNO</a:t>
            </a:r>
          </a:p>
        </p:txBody>
      </p:sp>
      <p:sp>
        <p:nvSpPr>
          <p:cNvPr id="5" name="4 Flecha arriba"/>
          <p:cNvSpPr/>
          <p:nvPr/>
        </p:nvSpPr>
        <p:spPr>
          <a:xfrm>
            <a:off x="4499992" y="5445224"/>
            <a:ext cx="720080" cy="79208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Flecha arriba"/>
          <p:cNvSpPr/>
          <p:nvPr/>
        </p:nvSpPr>
        <p:spPr>
          <a:xfrm>
            <a:off x="4617499" y="3702516"/>
            <a:ext cx="458557" cy="37455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Flecha arriba"/>
          <p:cNvSpPr/>
          <p:nvPr/>
        </p:nvSpPr>
        <p:spPr>
          <a:xfrm>
            <a:off x="4597913" y="4437112"/>
            <a:ext cx="458557" cy="37455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Flecha arriba"/>
          <p:cNvSpPr/>
          <p:nvPr/>
        </p:nvSpPr>
        <p:spPr>
          <a:xfrm>
            <a:off x="4597912" y="2939025"/>
            <a:ext cx="458557" cy="37455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360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7" grpId="0" animBg="1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81" y="980728"/>
            <a:ext cx="6125430" cy="4515481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971600" y="40466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itchFamily="34" charset="0"/>
              </a:rPr>
              <a:t>La información requerida sobre bienes inmuebles:</a:t>
            </a:r>
          </a:p>
        </p:txBody>
      </p:sp>
    </p:spTree>
    <p:extLst>
      <p:ext uri="{BB962C8B-B14F-4D97-AF65-F5344CB8AC3E}">
        <p14:creationId xmlns:p14="http://schemas.microsoft.com/office/powerpoint/2010/main" val="182208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231740" y="23184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70C0"/>
                </a:solidFill>
                <a:latin typeface="AvenirNext LT Pro Regular" panose="020B0504020202020204" pitchFamily="34" charset="0"/>
              </a:rPr>
              <a:t>INFORMACIÓN</a:t>
            </a:r>
            <a:r>
              <a:rPr lang="es-MX" sz="2400" b="1" dirty="0">
                <a:latin typeface="AvenirNext LT Pro Regular" panose="020B0504020202020204" pitchFamily="34" charset="0"/>
              </a:rPr>
              <a:t> </a:t>
            </a:r>
            <a:r>
              <a:rPr lang="es-MX" sz="2400" b="1" dirty="0">
                <a:solidFill>
                  <a:srgbClr val="0070C0"/>
                </a:solidFill>
                <a:latin typeface="AvenirNext LT Pro Regular" panose="020B0504020202020204" pitchFamily="34" charset="0"/>
              </a:rPr>
              <a:t>REQUERIDA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7544" y="49867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AvenirNext LT Pro Regular" panose="020B0504020202020204" pitchFamily="34" charset="0"/>
              </a:rPr>
              <a:t>Para agilizar el llenado de su declaración, es conveniente que en el momento de la captura, disponga de la siguiente documentación: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60942" y="1224855"/>
            <a:ext cx="82774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>
                <a:solidFill>
                  <a:srgbClr val="000000"/>
                </a:solidFill>
                <a:latin typeface="AvenirNext LT Pro Regular" panose="020B0504020202020204" pitchFamily="34" charset="0"/>
              </a:rPr>
              <a:t>•Tener a la mano el dato de su Registro Federal de Contribuyentes (</a:t>
            </a:r>
            <a:r>
              <a:rPr lang="es-MX" sz="1500" b="1" dirty="0" err="1">
                <a:solidFill>
                  <a:srgbClr val="000000"/>
                </a:solidFill>
                <a:latin typeface="AvenirNext LT Pro Regular" panose="020B0504020202020204" pitchFamily="34" charset="0"/>
              </a:rPr>
              <a:t>RFC</a:t>
            </a:r>
            <a:r>
              <a:rPr lang="es-MX" sz="1500" dirty="0">
                <a:solidFill>
                  <a:srgbClr val="000000"/>
                </a:solidFill>
                <a:latin typeface="AvenirNext LT Pro Regular" panose="020B0504020202020204" pitchFamily="34" charset="0"/>
              </a:rPr>
              <a:t>) y </a:t>
            </a:r>
            <a:r>
              <a:rPr lang="es-MX" sz="1500" dirty="0" err="1">
                <a:solidFill>
                  <a:srgbClr val="000000"/>
                </a:solidFill>
                <a:latin typeface="AvenirNext LT Pro Regular" panose="020B0504020202020204" pitchFamily="34" charset="0"/>
              </a:rPr>
              <a:t>homoclave</a:t>
            </a:r>
            <a:r>
              <a:rPr lang="es-MX" sz="1500" dirty="0">
                <a:solidFill>
                  <a:srgbClr val="000000"/>
                </a:solidFill>
                <a:latin typeface="AvenirNext LT Pro Regular" panose="020B0504020202020204" pitchFamily="34" charset="0"/>
              </a:rPr>
              <a:t>.</a:t>
            </a:r>
            <a:endParaRPr lang="es-MX" dirty="0">
              <a:latin typeface="AvenirNext LT Pro Regular" panose="020B05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1691476"/>
            <a:ext cx="82708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1500" dirty="0">
                <a:solidFill>
                  <a:srgbClr val="000000"/>
                </a:solidFill>
                <a:latin typeface="AvenirNext LT Pro Regular" panose="020B0504020202020204" pitchFamily="34" charset="0"/>
                <a:sym typeface="Wingdings"/>
              </a:rPr>
              <a:t></a:t>
            </a:r>
            <a:r>
              <a:rPr lang="es-MX" sz="1500" dirty="0">
                <a:solidFill>
                  <a:srgbClr val="000000"/>
                </a:solidFill>
                <a:latin typeface="AvenirNext LT Pro Regular" panose="020B0504020202020204" pitchFamily="34" charset="0"/>
              </a:rPr>
              <a:t>Clave Única de Registro de Población (</a:t>
            </a:r>
            <a:r>
              <a:rPr lang="es-MX" sz="1500" b="1" dirty="0" err="1">
                <a:solidFill>
                  <a:srgbClr val="000000"/>
                </a:solidFill>
                <a:latin typeface="AvenirNext LT Pro Regular" panose="020B0504020202020204" pitchFamily="34" charset="0"/>
              </a:rPr>
              <a:t>CURP</a:t>
            </a:r>
            <a:r>
              <a:rPr lang="es-MX" sz="1500" dirty="0">
                <a:solidFill>
                  <a:srgbClr val="000000"/>
                </a:solidFill>
                <a:latin typeface="AvenirNext LT Pro Regular" panose="020B0504020202020204" pitchFamily="34" charset="0"/>
              </a:rPr>
              <a:t>). Si no cuenta con el se puede omitir y continuar.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84047" y="2276872"/>
            <a:ext cx="81988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1500" dirty="0">
                <a:solidFill>
                  <a:srgbClr val="000000"/>
                </a:solidFill>
                <a:latin typeface="AvenirNext LT Pro Regular" panose="020B0504020202020204" pitchFamily="34" charset="0"/>
                <a:sym typeface="Wingdings"/>
              </a:rPr>
              <a:t></a:t>
            </a:r>
            <a:r>
              <a:rPr lang="es-MX" sz="1500" dirty="0">
                <a:solidFill>
                  <a:srgbClr val="000000"/>
                </a:solidFill>
                <a:latin typeface="AvenirNext LT Pro Regular" panose="020B0504020202020204" pitchFamily="34" charset="0"/>
              </a:rPr>
              <a:t>Escrituras de los bienes </a:t>
            </a:r>
            <a:r>
              <a:rPr lang="es-MX" sz="1500" b="1" dirty="0">
                <a:solidFill>
                  <a:srgbClr val="000000"/>
                </a:solidFill>
                <a:latin typeface="AvenirNext LT Pro Regular" panose="020B0504020202020204" pitchFamily="34" charset="0"/>
              </a:rPr>
              <a:t>inmuebles</a:t>
            </a:r>
            <a:r>
              <a:rPr lang="es-MX" sz="1500" dirty="0">
                <a:solidFill>
                  <a:srgbClr val="000000"/>
                </a:solidFill>
                <a:latin typeface="AvenirNext LT Pro Regular" panose="020B0504020202020204" pitchFamily="34" charset="0"/>
              </a:rPr>
              <a:t>. (clave catastral, superficie del terreno, superficie      de construcción, forma de adquisición [si fue contado, crédito o donación] fecha en la que se adquirió y valor del inmueble.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03548" y="3237035"/>
            <a:ext cx="82809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1500" dirty="0">
                <a:solidFill>
                  <a:srgbClr val="000000"/>
                </a:solidFill>
                <a:latin typeface="AvenirNext LT Pro Regular" panose="020B0504020202020204" pitchFamily="34" charset="0"/>
                <a:sym typeface="Wingdings"/>
              </a:rPr>
              <a:t></a:t>
            </a:r>
            <a:r>
              <a:rPr lang="es-MX" sz="1500" dirty="0">
                <a:solidFill>
                  <a:srgbClr val="000000"/>
                </a:solidFill>
                <a:latin typeface="AvenirNext LT Pro Regular" panose="020B0504020202020204" pitchFamily="34" charset="0"/>
              </a:rPr>
              <a:t>Tarjeta de Circulación de </a:t>
            </a:r>
            <a:r>
              <a:rPr lang="es-MX" sz="1500" b="1" dirty="0">
                <a:solidFill>
                  <a:srgbClr val="000000"/>
                </a:solidFill>
                <a:latin typeface="AvenirNext LT Pro Regular" panose="020B0504020202020204" pitchFamily="34" charset="0"/>
              </a:rPr>
              <a:t>vehículos</a:t>
            </a:r>
            <a:r>
              <a:rPr lang="es-MX" sz="1500" dirty="0">
                <a:solidFill>
                  <a:srgbClr val="000000"/>
                </a:solidFill>
                <a:latin typeface="AvenirNext LT Pro Regular" panose="020B0504020202020204" pitchFamily="34" charset="0"/>
              </a:rPr>
              <a:t> y Facturas de bienes muebles, aun y cuando estén a nombre de otra persona. (número de serie, forma de adquisición, fecha de adquisición, valor de la adquisición).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39552" y="4077072"/>
            <a:ext cx="7920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1500" dirty="0">
                <a:solidFill>
                  <a:srgbClr val="000000"/>
                </a:solidFill>
                <a:latin typeface="AvenirNext LT Pro Regular" panose="020B0504020202020204" pitchFamily="34" charset="0"/>
                <a:sym typeface="Wingdings"/>
              </a:rPr>
              <a:t></a:t>
            </a:r>
            <a:r>
              <a:rPr lang="es-MX" sz="1500" dirty="0">
                <a:solidFill>
                  <a:srgbClr val="000000"/>
                </a:solidFill>
                <a:latin typeface="AvenirNext LT Pro Regular" panose="020B0504020202020204" pitchFamily="34" charset="0"/>
              </a:rPr>
              <a:t>Contratos y estados de cuenta de </a:t>
            </a:r>
            <a:r>
              <a:rPr lang="es-MX" sz="1500" b="1" dirty="0">
                <a:solidFill>
                  <a:srgbClr val="000000"/>
                </a:solidFill>
                <a:latin typeface="AvenirNext LT Pro Regular" panose="020B0504020202020204" pitchFamily="34" charset="0"/>
              </a:rPr>
              <a:t>inversiones</a:t>
            </a:r>
            <a:r>
              <a:rPr lang="es-MX" sz="1500" dirty="0">
                <a:solidFill>
                  <a:srgbClr val="000000"/>
                </a:solidFill>
                <a:latin typeface="AvenirNext LT Pro Regular" panose="020B0504020202020204" pitchFamily="34" charset="0"/>
              </a:rPr>
              <a:t> y otro tipo de valores. (incluidas participaciones accionarias, sociales, valores financieros en general)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39552" y="4858178"/>
            <a:ext cx="80288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1500" dirty="0">
                <a:solidFill>
                  <a:srgbClr val="000000"/>
                </a:solidFill>
                <a:latin typeface="AvenirNext LT Pro Regular" panose="020B0504020202020204" pitchFamily="34" charset="0"/>
              </a:rPr>
              <a:t>•Contratos y estados de cuenta de </a:t>
            </a:r>
            <a:r>
              <a:rPr lang="es-MX" sz="1500" b="1" dirty="0">
                <a:solidFill>
                  <a:srgbClr val="000000"/>
                </a:solidFill>
                <a:latin typeface="AvenirNext LT Pro Regular" panose="020B0504020202020204" pitchFamily="34" charset="0"/>
              </a:rPr>
              <a:t>gravámenes y adeudos</a:t>
            </a:r>
            <a:r>
              <a:rPr lang="es-MX" sz="1500" dirty="0">
                <a:solidFill>
                  <a:srgbClr val="000000"/>
                </a:solidFill>
                <a:latin typeface="AvenirNext LT Pro Regular" panose="020B0504020202020204" pitchFamily="34" charset="0"/>
              </a:rPr>
              <a:t>. (créditos hipotecarios, préstamos personales, compras a crédito y tarjetas de crédito)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539552" y="5515285"/>
            <a:ext cx="86404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1500" dirty="0">
                <a:solidFill>
                  <a:srgbClr val="000000"/>
                </a:solidFill>
                <a:latin typeface="AvenirNext LT Pro Regular" panose="020B0504020202020204" pitchFamily="34" charset="0"/>
                <a:sym typeface="Wingdings"/>
              </a:rPr>
              <a:t></a:t>
            </a:r>
            <a:r>
              <a:rPr lang="es-MX" sz="1500" dirty="0">
                <a:solidFill>
                  <a:srgbClr val="000000"/>
                </a:solidFill>
                <a:latin typeface="AvenirNext LT Pro Regular" panose="020B0504020202020204" pitchFamily="34" charset="0"/>
              </a:rPr>
              <a:t>Comprobantes de percepción de </a:t>
            </a:r>
            <a:r>
              <a:rPr lang="es-MX" sz="1500" b="1" dirty="0">
                <a:solidFill>
                  <a:srgbClr val="000000"/>
                </a:solidFill>
                <a:latin typeface="AvenirNext LT Pro Regular" panose="020B0504020202020204" pitchFamily="34" charset="0"/>
              </a:rPr>
              <a:t>sueldo</a:t>
            </a:r>
            <a:r>
              <a:rPr lang="es-MX" sz="1500" dirty="0">
                <a:solidFill>
                  <a:srgbClr val="000000"/>
                </a:solidFill>
                <a:latin typeface="AvenirNext LT Pro Regular" panose="020B0504020202020204" pitchFamily="34" charset="0"/>
              </a:rPr>
              <a:t> y de otro tipo de ingresos. 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498347" y="5869866"/>
            <a:ext cx="83985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1500" dirty="0">
                <a:solidFill>
                  <a:srgbClr val="000000"/>
                </a:solidFill>
                <a:latin typeface="AvenirNext LT Pro Regular" panose="020B0504020202020204" pitchFamily="34" charset="0"/>
              </a:rPr>
              <a:t>•Lo referente al patrimonio del </a:t>
            </a:r>
            <a:r>
              <a:rPr lang="es-MX" sz="1500" b="1" dirty="0">
                <a:solidFill>
                  <a:srgbClr val="000000"/>
                </a:solidFill>
                <a:latin typeface="AvenirNext LT Pro Regular" panose="020B0504020202020204" pitchFamily="34" charset="0"/>
              </a:rPr>
              <a:t>declarante</a:t>
            </a:r>
            <a:r>
              <a:rPr lang="es-MX" sz="1500" dirty="0">
                <a:solidFill>
                  <a:srgbClr val="000000"/>
                </a:solidFill>
                <a:latin typeface="AvenirNext LT Pro Regular" panose="020B0504020202020204" pitchFamily="34" charset="0"/>
              </a:rPr>
              <a:t>, </a:t>
            </a:r>
            <a:r>
              <a:rPr lang="es-MX" sz="1500" b="1" dirty="0">
                <a:solidFill>
                  <a:srgbClr val="000000"/>
                </a:solidFill>
                <a:latin typeface="AvenirNext LT Pro Regular" panose="020B0504020202020204" pitchFamily="34" charset="0"/>
              </a:rPr>
              <a:t>cónyuge</a:t>
            </a:r>
            <a:r>
              <a:rPr lang="es-MX" sz="1500" dirty="0">
                <a:solidFill>
                  <a:srgbClr val="000000"/>
                </a:solidFill>
                <a:latin typeface="AvenirNext LT Pro Regular" panose="020B0504020202020204" pitchFamily="34" charset="0"/>
              </a:rPr>
              <a:t> y sus </a:t>
            </a:r>
            <a:r>
              <a:rPr lang="es-MX" sz="1500" b="1" dirty="0">
                <a:solidFill>
                  <a:srgbClr val="000000"/>
                </a:solidFill>
                <a:latin typeface="AvenirNext LT Pro Regular" panose="020B0504020202020204" pitchFamily="34" charset="0"/>
              </a:rPr>
              <a:t>dependientes</a:t>
            </a:r>
            <a:r>
              <a:rPr lang="es-MX" sz="1500" dirty="0">
                <a:solidFill>
                  <a:srgbClr val="000000"/>
                </a:solidFill>
                <a:latin typeface="AvenirNext LT Pro Regular" panose="020B0504020202020204" pitchFamily="34" charset="0"/>
              </a:rPr>
              <a:t> </a:t>
            </a:r>
            <a:r>
              <a:rPr lang="es-MX" sz="1500" b="1" dirty="0">
                <a:solidFill>
                  <a:srgbClr val="000000"/>
                </a:solidFill>
                <a:latin typeface="AvenirNext LT Pro Regular" panose="020B0504020202020204" pitchFamily="34" charset="0"/>
              </a:rPr>
              <a:t>económicos</a:t>
            </a:r>
            <a:r>
              <a:rPr lang="es-MX" sz="1500" dirty="0">
                <a:solidFill>
                  <a:srgbClr val="000000"/>
                </a:solidFill>
                <a:latin typeface="AvenirNext LT Pro Regular" panose="020B0504020202020204" pitchFamily="34" charset="0"/>
              </a:rPr>
              <a:t>. (Ingresos, adeudos, bienes inmuebles, muebles, vehículos).</a:t>
            </a:r>
          </a:p>
        </p:txBody>
      </p:sp>
    </p:spTree>
    <p:extLst>
      <p:ext uri="{BB962C8B-B14F-4D97-AF65-F5344CB8AC3E}">
        <p14:creationId xmlns:p14="http://schemas.microsoft.com/office/powerpoint/2010/main" val="66504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46" y="2593337"/>
            <a:ext cx="5764953" cy="4221088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5148065" cy="377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7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28800"/>
            <a:ext cx="6154009" cy="465837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827584" y="260648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Anotada la información de los bienes inmuebles, indicaremos el </a:t>
            </a:r>
            <a:r>
              <a:rPr lang="es-MX" b="1" dirty="0"/>
              <a:t>TITULAR</a:t>
            </a:r>
            <a:r>
              <a:rPr lang="es-MX" dirty="0"/>
              <a:t>, si no esta a nuestro nombre pero estamos pagándolo, podemos elegir </a:t>
            </a:r>
            <a:r>
              <a:rPr lang="es-MX" b="1" dirty="0"/>
              <a:t>OTRO</a:t>
            </a:r>
            <a:r>
              <a:rPr lang="es-MX" dirty="0"/>
              <a:t>, y escribir los datos, agregando en observación, el motivo de tal situación. </a:t>
            </a:r>
          </a:p>
        </p:txBody>
      </p:sp>
      <p:sp>
        <p:nvSpPr>
          <p:cNvPr id="4" name="3 Flecha izquierda"/>
          <p:cNvSpPr/>
          <p:nvPr/>
        </p:nvSpPr>
        <p:spPr>
          <a:xfrm>
            <a:off x="5364088" y="5705872"/>
            <a:ext cx="1296144" cy="89148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075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6134957" cy="447737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755576" y="33265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itchFamily="34" charset="0"/>
              </a:rPr>
              <a:t>Ejemplo de la información de bienes muebles.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23528" y="5445224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Oprimimos el botón </a:t>
            </a:r>
            <a:r>
              <a:rPr lang="es-MX" b="1" dirty="0"/>
              <a:t>ACEPTAR</a:t>
            </a:r>
            <a:r>
              <a:rPr lang="es-MX" dirty="0"/>
              <a:t>, y si tenemos más de un bien inmueble, elegimos el botón </a:t>
            </a:r>
            <a:r>
              <a:rPr lang="es-MX" b="1" dirty="0"/>
              <a:t>NUEVO</a:t>
            </a:r>
            <a:r>
              <a:rPr lang="es-MX" dirty="0"/>
              <a:t>, mismo que se encontrara habilitado para ir agregando mas información. </a:t>
            </a:r>
          </a:p>
        </p:txBody>
      </p:sp>
      <p:sp>
        <p:nvSpPr>
          <p:cNvPr id="5" name="4 Flecha izquierda"/>
          <p:cNvSpPr/>
          <p:nvPr/>
        </p:nvSpPr>
        <p:spPr>
          <a:xfrm>
            <a:off x="7380312" y="980728"/>
            <a:ext cx="576064" cy="64807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Flecha izquierda"/>
          <p:cNvSpPr/>
          <p:nvPr/>
        </p:nvSpPr>
        <p:spPr>
          <a:xfrm>
            <a:off x="7332623" y="1988840"/>
            <a:ext cx="576064" cy="57606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403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10" y="1628800"/>
            <a:ext cx="7916380" cy="452500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971600" y="404664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itchFamily="34" charset="0"/>
              </a:rPr>
              <a:t>Realizado el llenado de la información referente a los bienes inmuebles se oprime el botón de </a:t>
            </a:r>
            <a:r>
              <a:rPr lang="es-MX" b="1" dirty="0">
                <a:latin typeface="Century Gothic" pitchFamily="34" charset="0"/>
              </a:rPr>
              <a:t>ACEPTAR</a:t>
            </a:r>
            <a:r>
              <a:rPr lang="es-MX" dirty="0">
                <a:latin typeface="Century Gothic" pitchFamily="34" charset="0"/>
              </a:rPr>
              <a:t> y de nuevo en la ventana de aviso. </a:t>
            </a:r>
          </a:p>
        </p:txBody>
      </p:sp>
    </p:spTree>
    <p:extLst>
      <p:ext uri="{BB962C8B-B14F-4D97-AF65-F5344CB8AC3E}">
        <p14:creationId xmlns:p14="http://schemas.microsoft.com/office/powerpoint/2010/main" val="12243220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51454"/>
            <a:ext cx="6182588" cy="450595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683568" y="26064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Así se irán agregando la lista de los bienes inmuebles, pudiendo seguir sumando un nuevo bien, oprimiendo el botón </a:t>
            </a:r>
            <a:r>
              <a:rPr lang="es-MX" b="1" dirty="0"/>
              <a:t>NUEVO</a:t>
            </a:r>
            <a:r>
              <a:rPr lang="es-MX" dirty="0"/>
              <a:t>.</a:t>
            </a:r>
          </a:p>
        </p:txBody>
      </p:sp>
      <p:sp>
        <p:nvSpPr>
          <p:cNvPr id="5" name="4 Flecha izquierda"/>
          <p:cNvSpPr/>
          <p:nvPr/>
        </p:nvSpPr>
        <p:spPr>
          <a:xfrm>
            <a:off x="7164288" y="2204864"/>
            <a:ext cx="1008112" cy="79208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1331640" y="594928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Para continuar con el siguiente tipo de bien, presionamos el botón </a:t>
            </a:r>
            <a:r>
              <a:rPr lang="es-MX" b="1" dirty="0"/>
              <a:t>CONTINUAR</a:t>
            </a:r>
            <a:r>
              <a:rPr lang="es-MX" dirty="0"/>
              <a:t>. </a:t>
            </a:r>
          </a:p>
        </p:txBody>
      </p:sp>
      <p:sp>
        <p:nvSpPr>
          <p:cNvPr id="7" name="6 Flecha arriba"/>
          <p:cNvSpPr/>
          <p:nvPr/>
        </p:nvSpPr>
        <p:spPr>
          <a:xfrm>
            <a:off x="6228184" y="5013176"/>
            <a:ext cx="709980" cy="64423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667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57" y="908720"/>
            <a:ext cx="6173062" cy="396044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83568" y="40466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itchFamily="34" charset="0"/>
              </a:rPr>
              <a:t>Agregado lo anterior, se continua con los siguientes puntos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83568" y="522920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MX" dirty="0">
                <a:latin typeface="Century Gothic" pitchFamily="34" charset="0"/>
              </a:rPr>
              <a:t>Si no se cuenta con alguno de los bienes requeridos, se deberá seleccionar el recuadro que menciona </a:t>
            </a:r>
            <a:r>
              <a:rPr lang="es-MX" b="1" dirty="0">
                <a:latin typeface="Century Gothic" pitchFamily="34" charset="0"/>
              </a:rPr>
              <a:t>NINGUNO</a:t>
            </a:r>
            <a:r>
              <a:rPr lang="es-MX" dirty="0">
                <a:latin typeface="Century Gothic" pitchFamily="34" charset="0"/>
              </a:rPr>
              <a:t> para poder avanzar a la siguiente etapa. </a:t>
            </a:r>
          </a:p>
        </p:txBody>
      </p:sp>
      <p:sp>
        <p:nvSpPr>
          <p:cNvPr id="5" name="4 Flecha izquierda"/>
          <p:cNvSpPr/>
          <p:nvPr/>
        </p:nvSpPr>
        <p:spPr>
          <a:xfrm>
            <a:off x="6107076" y="1916832"/>
            <a:ext cx="962295" cy="72008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997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54868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Vehículos 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232" y="1233181"/>
            <a:ext cx="6163536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983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6154009" cy="4934639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043608" y="5517232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De igual forma que en los bienes inmuebles, si contamos con mas vehículos, se irán agregando uno a uno desde el botón </a:t>
            </a:r>
            <a:r>
              <a:rPr lang="es-MX" b="1" dirty="0"/>
              <a:t>NUEVO</a:t>
            </a:r>
            <a:r>
              <a:rPr lang="es-MX" dirty="0"/>
              <a:t>, creándose una lista de ellos. </a:t>
            </a:r>
          </a:p>
        </p:txBody>
      </p:sp>
    </p:spTree>
    <p:extLst>
      <p:ext uri="{BB962C8B-B14F-4D97-AF65-F5344CB8AC3E}">
        <p14:creationId xmlns:p14="http://schemas.microsoft.com/office/powerpoint/2010/main" val="425593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40466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Bienes muebles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7244167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9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469" y="1292667"/>
            <a:ext cx="6173062" cy="4229691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26064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Elegimos el </a:t>
            </a:r>
            <a:r>
              <a:rPr lang="es-MX" b="1" dirty="0"/>
              <a:t>tipo de bien</a:t>
            </a:r>
            <a:r>
              <a:rPr lang="es-MX" dirty="0"/>
              <a:t>: si no se encuentra entre las opciones desplegadas, elegir otro y escribirlo.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331640" y="5661248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Al concluir, oprimimos botón </a:t>
            </a:r>
            <a:r>
              <a:rPr lang="es-MX" b="1" dirty="0"/>
              <a:t>ACEPTAR</a:t>
            </a:r>
            <a:r>
              <a:rPr lang="es-MX" dirty="0"/>
              <a:t> y pasamos al siguiente apartado… </a:t>
            </a:r>
          </a:p>
        </p:txBody>
      </p:sp>
    </p:spTree>
    <p:extLst>
      <p:ext uri="{BB962C8B-B14F-4D97-AF65-F5344CB8AC3E}">
        <p14:creationId xmlns:p14="http://schemas.microsoft.com/office/powerpoint/2010/main" val="294297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0379" y="1571741"/>
            <a:ext cx="85911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s-MX" b="1" dirty="0">
                <a:solidFill>
                  <a:prstClr val="black"/>
                </a:solidFill>
                <a:latin typeface="AvenirNext LT Pro Regular" panose="020B0504020202020204" pitchFamily="34" charset="0"/>
              </a:rPr>
              <a:t>EXPEDICIÓN</a:t>
            </a:r>
            <a:r>
              <a:rPr lang="es-MX" b="1" dirty="0">
                <a:solidFill>
                  <a:prstClr val="black"/>
                </a:solidFill>
                <a:latin typeface="Century Gothic" pitchFamily="34" charset="0"/>
              </a:rPr>
              <a:t> DE CONSTANCIAS DE PERCEPCIONES Y RETENCIONES </a:t>
            </a:r>
          </a:p>
          <a:p>
            <a:pPr algn="ctr"/>
            <a:r>
              <a:rPr lang="es-MX" b="1" dirty="0">
                <a:solidFill>
                  <a:prstClr val="black"/>
                </a:solidFill>
                <a:latin typeface="Century Gothic" pitchFamily="34" charset="0"/>
              </a:rPr>
              <a:t>EJERCICIO 2017</a:t>
            </a:r>
            <a:r>
              <a:rPr lang="es-MX" dirty="0">
                <a:solidFill>
                  <a:prstClr val="black"/>
                </a:solidFill>
                <a:latin typeface="Century Gothic" pitchFamily="34" charset="0"/>
              </a:rPr>
              <a:t>  </a:t>
            </a:r>
          </a:p>
          <a:p>
            <a:pPr algn="ctr"/>
            <a:endParaRPr lang="es-MX" dirty="0">
              <a:solidFill>
                <a:prstClr val="black"/>
              </a:solidFill>
              <a:latin typeface="Century Gothic" pitchFamily="34" charset="0"/>
            </a:endParaRPr>
          </a:p>
          <a:p>
            <a:pPr algn="ctr"/>
            <a:endParaRPr lang="es-MX" dirty="0">
              <a:solidFill>
                <a:prstClr val="black"/>
              </a:solidFill>
              <a:latin typeface="Century Gothic" pitchFamily="34" charset="0"/>
            </a:endParaRPr>
          </a:p>
          <a:p>
            <a:pPr algn="just"/>
            <a:r>
              <a:rPr lang="es-MX" b="1" dirty="0">
                <a:solidFill>
                  <a:prstClr val="black"/>
                </a:solidFill>
                <a:latin typeface="Century Gothic" pitchFamily="34" charset="0"/>
              </a:rPr>
              <a:t>Únicamente el Ayuntamiento de Mexicali, tiene la obligación de expedir comprobantes timbrados de los pagos realizados por conceptos de sueldos y salarios a los empleados, de acuerdo con lo establecido en el artículo 86 fracción V, quinto párrafo de la Ley del Impuesto Sobre la Renta. </a:t>
            </a:r>
          </a:p>
        </p:txBody>
      </p:sp>
    </p:spTree>
    <p:extLst>
      <p:ext uri="{BB962C8B-B14F-4D97-AF65-F5344CB8AC3E}">
        <p14:creationId xmlns:p14="http://schemas.microsoft.com/office/powerpoint/2010/main" val="2551509461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08720"/>
            <a:ext cx="6173062" cy="432495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755576" y="33265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Inversiones</a:t>
            </a:r>
            <a:r>
              <a:rPr lang="es-MX" dirty="0"/>
              <a:t>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55576" y="566124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Incluir inversiones, cuentas bancarias y valores del cónyuge y/o dependientes económicos. </a:t>
            </a:r>
          </a:p>
        </p:txBody>
      </p:sp>
    </p:spTree>
    <p:extLst>
      <p:ext uri="{BB962C8B-B14F-4D97-AF65-F5344CB8AC3E}">
        <p14:creationId xmlns:p14="http://schemas.microsoft.com/office/powerpoint/2010/main" val="378529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15616" y="40466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itchFamily="34" charset="0"/>
              </a:rPr>
              <a:t>Continuamos con los </a:t>
            </a:r>
            <a:r>
              <a:rPr lang="es-MX" b="1" dirty="0">
                <a:latin typeface="Century Gothic" pitchFamily="34" charset="0"/>
              </a:rPr>
              <a:t>ADEUDOS, DEPENDIENTES, GASTOS Y OBSERVACIONES. 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410" y="1700808"/>
            <a:ext cx="6163536" cy="4620270"/>
          </a:xfrm>
          <a:prstGeom prst="rect">
            <a:avLst/>
          </a:prstGeom>
        </p:spPr>
      </p:pic>
      <p:sp>
        <p:nvSpPr>
          <p:cNvPr id="6" name="5 Flecha abajo"/>
          <p:cNvSpPr/>
          <p:nvPr/>
        </p:nvSpPr>
        <p:spPr>
          <a:xfrm>
            <a:off x="4788024" y="1375901"/>
            <a:ext cx="792088" cy="64981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77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11560" y="47667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itchFamily="34" charset="0"/>
              </a:rPr>
              <a:t>Esta es la información que se requiere en el apartado de adeudos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40704"/>
            <a:ext cx="6173062" cy="4677428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755576" y="5805264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Recordar que se deberán incluir los adeudos, bancarios  que tenga el declarante, su cónyuge, concubinario y/o dependientes económicos.</a:t>
            </a:r>
          </a:p>
        </p:txBody>
      </p:sp>
    </p:spTree>
    <p:extLst>
      <p:ext uri="{BB962C8B-B14F-4D97-AF65-F5344CB8AC3E}">
        <p14:creationId xmlns:p14="http://schemas.microsoft.com/office/powerpoint/2010/main" val="374845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5301208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Si son varios los adeudos que se tienen, se deberá agregar uno por uno, utilizando el botón </a:t>
            </a:r>
            <a:r>
              <a:rPr lang="es-MX" b="1" dirty="0"/>
              <a:t>NUEVO</a:t>
            </a:r>
            <a:r>
              <a:rPr lang="es-MX" dirty="0"/>
              <a:t>. Al terminar oprimir </a:t>
            </a:r>
            <a:r>
              <a:rPr lang="es-MX" b="1" dirty="0"/>
              <a:t>ACEPTAR</a:t>
            </a:r>
            <a:r>
              <a:rPr lang="es-MX" dirty="0"/>
              <a:t> y posteriormente </a:t>
            </a:r>
            <a:r>
              <a:rPr lang="es-MX" b="1" dirty="0"/>
              <a:t>CONTINUAR.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5865"/>
            <a:ext cx="6154009" cy="4667902"/>
          </a:xfrm>
          <a:prstGeom prst="rect">
            <a:avLst/>
          </a:prstGeom>
        </p:spPr>
      </p:pic>
      <p:sp>
        <p:nvSpPr>
          <p:cNvPr id="4" name="3 Flecha izquierda"/>
          <p:cNvSpPr/>
          <p:nvPr/>
        </p:nvSpPr>
        <p:spPr>
          <a:xfrm>
            <a:off x="7164288" y="1484784"/>
            <a:ext cx="864096" cy="72008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199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469" y="1166496"/>
            <a:ext cx="6173062" cy="4525007"/>
          </a:xfrm>
          <a:prstGeom prst="rect">
            <a:avLst/>
          </a:prstGeom>
        </p:spPr>
      </p:pic>
      <p:sp>
        <p:nvSpPr>
          <p:cNvPr id="3" name="2 Flecha derecha"/>
          <p:cNvSpPr/>
          <p:nvPr/>
        </p:nvSpPr>
        <p:spPr>
          <a:xfrm>
            <a:off x="395536" y="2636912"/>
            <a:ext cx="1089933" cy="9361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755576" y="40466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Gasto familiar</a:t>
            </a:r>
          </a:p>
        </p:txBody>
      </p:sp>
    </p:spTree>
    <p:extLst>
      <p:ext uri="{BB962C8B-B14F-4D97-AF65-F5344CB8AC3E}">
        <p14:creationId xmlns:p14="http://schemas.microsoft.com/office/powerpoint/2010/main" val="10520730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318" y="1844824"/>
            <a:ext cx="6264695" cy="323979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187624" y="548680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Century Gothic" pitchFamily="34" charset="0"/>
              </a:rPr>
              <a:t>Gasto familiar, deberá incluir pago de servicios, alimentación, vestido, conservación de vehículos, diversiones, etc.  Y se deberá señalar cantidades sin decimales</a:t>
            </a:r>
          </a:p>
        </p:txBody>
      </p:sp>
      <p:sp>
        <p:nvSpPr>
          <p:cNvPr id="4" name="3 Flecha abajo"/>
          <p:cNvSpPr/>
          <p:nvPr/>
        </p:nvSpPr>
        <p:spPr>
          <a:xfrm>
            <a:off x="4740455" y="2636912"/>
            <a:ext cx="720080" cy="432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928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469" y="1166496"/>
            <a:ext cx="6173062" cy="452500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755576" y="33265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Datos del cónyuge, concubinario y dependientes económicos </a:t>
            </a:r>
          </a:p>
        </p:txBody>
      </p:sp>
      <p:sp>
        <p:nvSpPr>
          <p:cNvPr id="4" name="3 Flecha derecha"/>
          <p:cNvSpPr/>
          <p:nvPr/>
        </p:nvSpPr>
        <p:spPr>
          <a:xfrm>
            <a:off x="697027" y="3458656"/>
            <a:ext cx="864096" cy="79208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403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22" y="1196752"/>
            <a:ext cx="5772956" cy="414395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899592" y="47667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itchFamily="34" charset="0"/>
              </a:rPr>
              <a:t>Datos del cónyuge y dependientes económicos.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95536" y="5445224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Ir agregando cada uno de la misma forma, con el botón de </a:t>
            </a:r>
            <a:r>
              <a:rPr lang="es-MX" b="1" dirty="0"/>
              <a:t>NUEVO</a:t>
            </a:r>
          </a:p>
        </p:txBody>
      </p:sp>
    </p:spTree>
    <p:extLst>
      <p:ext uri="{BB962C8B-B14F-4D97-AF65-F5344CB8AC3E}">
        <p14:creationId xmlns:p14="http://schemas.microsoft.com/office/powerpoint/2010/main" val="12314370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712068"/>
            <a:ext cx="6173062" cy="452500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188640"/>
            <a:ext cx="867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Por ultimo hacemos las observaciones y aclaraciones necesarias.</a:t>
            </a:r>
          </a:p>
        </p:txBody>
      </p:sp>
      <p:sp>
        <p:nvSpPr>
          <p:cNvPr id="4" name="3 Flecha derecha"/>
          <p:cNvSpPr/>
          <p:nvPr/>
        </p:nvSpPr>
        <p:spPr>
          <a:xfrm>
            <a:off x="1319980" y="3717032"/>
            <a:ext cx="792088" cy="7920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390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7" y="1484784"/>
            <a:ext cx="6182588" cy="465837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043608" y="404664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Century Gothic" pitchFamily="34" charset="0"/>
              </a:rPr>
              <a:t>Observaciones: se deberá incluir todos los datos adicionales que el formato no contemplo en su situación particular y que es importante dejar aclarado. </a:t>
            </a:r>
          </a:p>
        </p:txBody>
      </p:sp>
    </p:spTree>
    <p:extLst>
      <p:ext uri="{BB962C8B-B14F-4D97-AF65-F5344CB8AC3E}">
        <p14:creationId xmlns:p14="http://schemas.microsoft.com/office/powerpoint/2010/main" val="289127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1291423"/>
            <a:ext cx="83205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sz="1600" b="1" dirty="0">
                <a:solidFill>
                  <a:prstClr val="black"/>
                </a:solidFill>
                <a:latin typeface="AvenirNext LT Pro Bold" panose="020B0804020202020204" pitchFamily="34" charset="0"/>
              </a:rPr>
              <a:t>Expedición</a:t>
            </a:r>
            <a:r>
              <a:rPr lang="es-MX" sz="1600" b="1" dirty="0">
                <a:solidFill>
                  <a:prstClr val="black"/>
                </a:solidFill>
                <a:latin typeface="Century Gothic" pitchFamily="34" charset="0"/>
              </a:rPr>
              <a:t> de Constancias de Percepciones y Retenciones Ejercicio 2017</a:t>
            </a:r>
            <a:r>
              <a:rPr lang="es-MX" sz="1600" dirty="0">
                <a:solidFill>
                  <a:prstClr val="black"/>
                </a:solidFill>
                <a:latin typeface="Century Gothic" pitchFamily="34" charset="0"/>
              </a:rPr>
              <a:t>  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8064896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09330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438" y="1268760"/>
            <a:ext cx="6173062" cy="461074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187624" y="332656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Century Gothic" pitchFamily="34" charset="0"/>
              </a:rPr>
              <a:t>Por ultimo deberá seleccionar, si da su autorización para que la declaración patrimonial sea publicada. </a:t>
            </a:r>
          </a:p>
        </p:txBody>
      </p:sp>
      <p:sp>
        <p:nvSpPr>
          <p:cNvPr id="4" name="3 Flecha abajo"/>
          <p:cNvSpPr/>
          <p:nvPr/>
        </p:nvSpPr>
        <p:spPr>
          <a:xfrm>
            <a:off x="3295181" y="4653136"/>
            <a:ext cx="864096" cy="432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427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11560" y="188639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Century Gothic" pitchFamily="34" charset="0"/>
              </a:rPr>
              <a:t>Para concluir deberá seguir el siguiente orden para generar correctamente el archivo que presentara a las oficinas de la Dirección de Contraloría, en memoria USB, e imprimir la declaración adecuada. 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435" y="2275835"/>
            <a:ext cx="6163536" cy="4582165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827584" y="1388968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MX" dirty="0">
                <a:latin typeface="Century Gothic" pitchFamily="34" charset="0"/>
              </a:rPr>
              <a:t>Deberá oprimir el botón de </a:t>
            </a:r>
            <a:r>
              <a:rPr lang="es-MX" b="1" dirty="0">
                <a:latin typeface="Century Gothic" pitchFamily="34" charset="0"/>
              </a:rPr>
              <a:t>GUARDAR</a:t>
            </a:r>
            <a:r>
              <a:rPr lang="es-MX" dirty="0">
                <a:latin typeface="Century Gothic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>
                <a:latin typeface="Century Gothic" pitchFamily="34" charset="0"/>
              </a:rPr>
              <a:t>Posteriormente oprimirá el botón </a:t>
            </a:r>
            <a:r>
              <a:rPr lang="es-MX" b="1" dirty="0">
                <a:latin typeface="Century Gothic" pitchFamily="34" charset="0"/>
              </a:rPr>
              <a:t>TRANSFERIR </a:t>
            </a:r>
          </a:p>
        </p:txBody>
      </p:sp>
      <p:sp>
        <p:nvSpPr>
          <p:cNvPr id="6" name="5 Flecha izquierda"/>
          <p:cNvSpPr/>
          <p:nvPr/>
        </p:nvSpPr>
        <p:spPr>
          <a:xfrm>
            <a:off x="7668344" y="3573016"/>
            <a:ext cx="792088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Flecha izquierda"/>
          <p:cNvSpPr/>
          <p:nvPr/>
        </p:nvSpPr>
        <p:spPr>
          <a:xfrm>
            <a:off x="7668344" y="2868424"/>
            <a:ext cx="792088" cy="34455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327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348" y="1340768"/>
            <a:ext cx="5344271" cy="160995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187624" y="54868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Century Gothic" pitchFamily="34" charset="0"/>
              </a:rPr>
              <a:t>Hecho lo anterior, deberá seleccionar la opción de </a:t>
            </a:r>
            <a:r>
              <a:rPr lang="es-MX" b="1" dirty="0">
                <a:latin typeface="Century Gothic" pitchFamily="34" charset="0"/>
              </a:rPr>
              <a:t>GUARDAR EN DISCO PARA ENTREGA EN MODULO</a:t>
            </a:r>
            <a:r>
              <a:rPr lang="es-MX" dirty="0">
                <a:latin typeface="Century Gothic" pitchFamily="34" charset="0"/>
              </a:rPr>
              <a:t>.</a:t>
            </a:r>
          </a:p>
        </p:txBody>
      </p:sp>
      <p:sp>
        <p:nvSpPr>
          <p:cNvPr id="4" name="3 Flecha derecha"/>
          <p:cNvSpPr/>
          <p:nvPr/>
        </p:nvSpPr>
        <p:spPr>
          <a:xfrm>
            <a:off x="2411760" y="2348880"/>
            <a:ext cx="720080" cy="6018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90" y="3142425"/>
            <a:ext cx="4715533" cy="1876687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331640" y="5301208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Antes de que se imprima nuestra declaración, debemos revisar que en la configuración de la impresora, este con </a:t>
            </a:r>
            <a:r>
              <a:rPr lang="es-MX" b="1" dirty="0"/>
              <a:t>hoja tamaño carta</a:t>
            </a:r>
            <a:r>
              <a:rPr lang="es-MX" dirty="0"/>
              <a:t>, para que se imprima la información completa.  </a:t>
            </a:r>
          </a:p>
        </p:txBody>
      </p:sp>
    </p:spTree>
    <p:extLst>
      <p:ext uri="{BB962C8B-B14F-4D97-AF65-F5344CB8AC3E}">
        <p14:creationId xmlns:p14="http://schemas.microsoft.com/office/powerpoint/2010/main" val="304521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79" y="1193629"/>
            <a:ext cx="4686954" cy="191479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331640" y="332656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itchFamily="34" charset="0"/>
              </a:rPr>
              <a:t>Posteriormente solicita verificar que la impresión contenga el numero de comprobación señalado.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189459"/>
            <a:ext cx="4982977" cy="3447937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611560" y="3515943"/>
            <a:ext cx="26642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Century Gothic" pitchFamily="34" charset="0"/>
              </a:rPr>
              <a:t>Por último se selecciona salir de la aplicación, para no modificar el archivo generado que deberá permanecer con el mismo numero de comprobación de la impresión de la declaración patrimonial.</a:t>
            </a:r>
          </a:p>
        </p:txBody>
      </p:sp>
    </p:spTree>
    <p:extLst>
      <p:ext uri="{BB962C8B-B14F-4D97-AF65-F5344CB8AC3E}">
        <p14:creationId xmlns:p14="http://schemas.microsoft.com/office/powerpoint/2010/main" val="85610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87624" y="404664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MX" dirty="0">
                <a:latin typeface="Century Gothic" pitchFamily="34" charset="0"/>
              </a:rPr>
              <a:t>Presentar el archivo generado con su </a:t>
            </a:r>
            <a:r>
              <a:rPr lang="es-MX" dirty="0" err="1">
                <a:latin typeface="Century Gothic" pitchFamily="34" charset="0"/>
              </a:rPr>
              <a:t>RFC</a:t>
            </a:r>
            <a:r>
              <a:rPr lang="es-MX" dirty="0">
                <a:latin typeface="Century Gothic" pitchFamily="34" charset="0"/>
              </a:rPr>
              <a:t> y extensión </a:t>
            </a:r>
            <a:r>
              <a:rPr lang="es-MX" b="1" dirty="0">
                <a:latin typeface="Century Gothic" pitchFamily="34" charset="0"/>
              </a:rPr>
              <a:t>.</a:t>
            </a:r>
            <a:r>
              <a:rPr lang="es-MX" b="1" dirty="0" err="1">
                <a:latin typeface="Century Gothic" pitchFamily="34" charset="0"/>
              </a:rPr>
              <a:t>dcn</a:t>
            </a:r>
            <a:r>
              <a:rPr lang="es-MX" b="1" dirty="0">
                <a:latin typeface="Century Gothic" pitchFamily="34" charset="0"/>
              </a:rPr>
              <a:t> en un USB o CD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259632" y="1233626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MX" dirty="0">
                <a:latin typeface="Century Gothic" pitchFamily="34" charset="0"/>
              </a:rPr>
              <a:t>Declaración previamente firmada e impresa por duplicado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228683" y="202571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MX" dirty="0">
                <a:latin typeface="Century Gothic" pitchFamily="34" charset="0"/>
              </a:rPr>
              <a:t>Se recibirán declaraciones de inicio hasta el día 30 de abril del presente año.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939878" y="5624374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4000" dirty="0">
                <a:latin typeface="Century Gothic" pitchFamily="34" charset="0"/>
              </a:rPr>
              <a:t>Gracias.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868643" y="2887776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Para aclarar dudas: dirigirse con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b="1" dirty="0"/>
              <a:t>Lic. Claudia Montaño Esquer</a:t>
            </a:r>
            <a:r>
              <a:rPr lang="es-MX" dirty="0"/>
              <a:t>, Dirección de contraloría ext. </a:t>
            </a:r>
            <a:r>
              <a:rPr lang="es-MX" b="1" u="sng" dirty="0"/>
              <a:t>1731</a:t>
            </a:r>
            <a:r>
              <a:rPr lang="es-MX" dirty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b="1" dirty="0"/>
              <a:t>Lic. Antonia Edith González Pérez</a:t>
            </a:r>
          </a:p>
          <a:p>
            <a:r>
              <a:rPr lang="es-MX" dirty="0"/>
              <a:t>     Horario de 8:00 a 17:00 horas.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361730"/>
            <a:ext cx="2741359" cy="109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4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116632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70C0"/>
                </a:solidFill>
              </a:rPr>
              <a:t>Las personas que no saben leer y escribir deberán pedirle a dos personas de su confianza, que le lean la declaración patrimonial y anoten en la última página la siguiente leyenda: 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7992888" cy="374441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719572" y="558924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En este caso, el interesado deberá presentar su declaración patrimonial, personalmente. </a:t>
            </a:r>
          </a:p>
        </p:txBody>
      </p:sp>
    </p:spTree>
    <p:extLst>
      <p:ext uri="{BB962C8B-B14F-4D97-AF65-F5344CB8AC3E}">
        <p14:creationId xmlns:p14="http://schemas.microsoft.com/office/powerpoint/2010/main" val="3731981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0379" y="1196752"/>
            <a:ext cx="8591107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s-MX" b="1" dirty="0">
                <a:solidFill>
                  <a:prstClr val="black"/>
                </a:solidFill>
                <a:latin typeface="AvenirNext LT Pro Regular" panose="020B0504020202020204" pitchFamily="34" charset="0"/>
              </a:rPr>
              <a:t>EXPEDICIÓN DE CONSTANCIAS DE PERCEPCIONES Y RETENCIONES </a:t>
            </a:r>
          </a:p>
          <a:p>
            <a:pPr algn="ctr"/>
            <a:r>
              <a:rPr lang="es-MX" b="1" dirty="0">
                <a:solidFill>
                  <a:prstClr val="black"/>
                </a:solidFill>
                <a:latin typeface="AvenirNext LT Pro Regular" panose="020B0504020202020204" pitchFamily="34" charset="0"/>
              </a:rPr>
              <a:t>EJERCICIO 2017</a:t>
            </a:r>
            <a:r>
              <a:rPr lang="es-MX" dirty="0">
                <a:solidFill>
                  <a:prstClr val="black"/>
                </a:solidFill>
                <a:latin typeface="AvenirNext LT Pro Regular" panose="020B0504020202020204" pitchFamily="34" charset="0"/>
              </a:rPr>
              <a:t>  </a:t>
            </a:r>
          </a:p>
          <a:p>
            <a:pPr algn="ctr"/>
            <a:endParaRPr lang="es-MX" dirty="0">
              <a:solidFill>
                <a:prstClr val="black"/>
              </a:solidFill>
              <a:latin typeface="AvenirNext LT Pro Regular" panose="020B0504020202020204" pitchFamily="34" charset="0"/>
            </a:endParaRPr>
          </a:p>
          <a:p>
            <a:pPr algn="just"/>
            <a:r>
              <a:rPr lang="es-MX" sz="1600" dirty="0">
                <a:solidFill>
                  <a:prstClr val="black"/>
                </a:solidFill>
                <a:latin typeface="AvenirNext LT Pro Regular" panose="020B0504020202020204" pitchFamily="34" charset="0"/>
              </a:rPr>
              <a:t>Los contribuyentes que requieran acceder a los comprobantes fiscales timbrados por el Ayuntamiento de Mexicali, deberán seguir el siguiente procedimiento: </a:t>
            </a:r>
          </a:p>
          <a:p>
            <a:pPr algn="just"/>
            <a:endParaRPr lang="es-MX" dirty="0">
              <a:solidFill>
                <a:prstClr val="black"/>
              </a:solidFill>
              <a:latin typeface="AvenirNext LT Pro Regular" panose="020B0504020202020204" pitchFamily="34" charset="0"/>
            </a:endParaRPr>
          </a:p>
          <a:p>
            <a:pPr algn="just"/>
            <a:r>
              <a:rPr lang="es-MX" sz="1600" b="1" dirty="0">
                <a:solidFill>
                  <a:prstClr val="black"/>
                </a:solidFill>
                <a:latin typeface="AvenirNext LT Pro Regular" panose="020B0504020202020204" pitchFamily="34" charset="0"/>
              </a:rPr>
              <a:t>1.</a:t>
            </a:r>
            <a:r>
              <a:rPr lang="es-MX" sz="1600" dirty="0">
                <a:solidFill>
                  <a:prstClr val="black"/>
                </a:solidFill>
                <a:latin typeface="AvenirNext LT Pro Regular" panose="020B0504020202020204" pitchFamily="34" charset="0"/>
              </a:rPr>
              <a:t> Ingresar a la liga: </a:t>
            </a:r>
            <a:r>
              <a:rPr lang="es-MX" sz="2000" b="1" dirty="0">
                <a:solidFill>
                  <a:srgbClr val="0070C0"/>
                </a:solidFill>
                <a:latin typeface="AvenirNext LT Pro Regular" panose="020B0504020202020204" pitchFamily="34" charset="0"/>
              </a:rPr>
              <a:t>http://www.mexicali.gob.mx/ConsultaNomina</a:t>
            </a:r>
            <a:r>
              <a:rPr lang="es-MX" sz="2000" dirty="0">
                <a:solidFill>
                  <a:srgbClr val="0070C0"/>
                </a:solidFill>
                <a:latin typeface="AvenirNext LT Pro Regular" panose="020B0504020202020204" pitchFamily="34" charset="0"/>
              </a:rPr>
              <a:t> </a:t>
            </a:r>
            <a:endParaRPr lang="es-MX" dirty="0">
              <a:solidFill>
                <a:srgbClr val="0070C0"/>
              </a:solidFill>
              <a:latin typeface="AvenirNext LT Pro Regular" panose="020B0504020202020204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s-MX" dirty="0">
              <a:solidFill>
                <a:prstClr val="black"/>
              </a:solidFill>
              <a:latin typeface="AvenirNext LT Pro Regular" panose="020B0504020202020204" pitchFamily="34" charset="0"/>
            </a:endParaRPr>
          </a:p>
          <a:p>
            <a:pPr algn="just"/>
            <a:r>
              <a:rPr lang="es-MX" sz="1600" b="1" dirty="0">
                <a:solidFill>
                  <a:prstClr val="black"/>
                </a:solidFill>
                <a:latin typeface="AvenirNext LT Pro Regular" panose="020B0504020202020204" pitchFamily="34" charset="0"/>
              </a:rPr>
              <a:t>2.</a:t>
            </a:r>
            <a:r>
              <a:rPr lang="es-MX" dirty="0">
                <a:solidFill>
                  <a:prstClr val="black"/>
                </a:solidFill>
                <a:latin typeface="AvenirNext LT Pro Regular" panose="020B0504020202020204" pitchFamily="34" charset="0"/>
              </a:rPr>
              <a:t> </a:t>
            </a:r>
            <a:r>
              <a:rPr lang="es-MX" sz="1600" dirty="0">
                <a:solidFill>
                  <a:prstClr val="black"/>
                </a:solidFill>
                <a:latin typeface="AvenirNext LT Pro Regular" panose="020B0504020202020204" pitchFamily="34" charset="0"/>
              </a:rPr>
              <a:t>Entrar con los datos del interesado: </a:t>
            </a:r>
          </a:p>
          <a:p>
            <a:pPr algn="just"/>
            <a:endParaRPr lang="es-MX" dirty="0">
              <a:solidFill>
                <a:prstClr val="black"/>
              </a:solidFill>
              <a:latin typeface="AvenirNext LT Pro Regular" panose="020B0504020202020204" pitchFamily="34" charset="0"/>
            </a:endParaRP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es-MX" sz="1600" b="1" u="sng" dirty="0">
                <a:solidFill>
                  <a:prstClr val="black"/>
                </a:solidFill>
                <a:latin typeface="AvenirNext LT Pro Regular" panose="020B0504020202020204" pitchFamily="34" charset="0"/>
              </a:rPr>
              <a:t>Usuario</a:t>
            </a:r>
            <a:r>
              <a:rPr lang="es-MX" sz="1600" dirty="0">
                <a:solidFill>
                  <a:prstClr val="black"/>
                </a:solidFill>
                <a:latin typeface="AvenirNext LT Pro Regular" panose="020B0504020202020204" pitchFamily="34" charset="0"/>
              </a:rPr>
              <a:t> = </a:t>
            </a:r>
            <a:r>
              <a:rPr lang="es-MX" sz="1600" b="1" dirty="0">
                <a:solidFill>
                  <a:prstClr val="black"/>
                </a:solidFill>
                <a:latin typeface="AvenirNext LT Pro Regular" panose="020B0504020202020204" pitchFamily="34" charset="0"/>
              </a:rPr>
              <a:t>Número de Empleado </a:t>
            </a:r>
            <a:r>
              <a:rPr lang="es-MX" sz="1600" dirty="0">
                <a:solidFill>
                  <a:prstClr val="black"/>
                </a:solidFill>
                <a:latin typeface="AvenirNext LT Pro Regular" panose="020B0504020202020204" pitchFamily="34" charset="0"/>
              </a:rPr>
              <a:t>(con cinco dígitos ejemplo: 02467)</a:t>
            </a:r>
          </a:p>
          <a:p>
            <a:pPr lvl="1" algn="just"/>
            <a:r>
              <a:rPr lang="es-MX" sz="1600" dirty="0">
                <a:solidFill>
                  <a:prstClr val="black"/>
                </a:solidFill>
                <a:latin typeface="AvenirNext LT Pro Regular" panose="020B0504020202020204" pitchFamily="34" charset="0"/>
              </a:rPr>
              <a:t> </a:t>
            </a: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es-MX" sz="1600" b="1" u="sng" dirty="0">
                <a:solidFill>
                  <a:prstClr val="black"/>
                </a:solidFill>
                <a:latin typeface="AvenirNext LT Pro Regular" panose="020B0504020202020204" pitchFamily="34" charset="0"/>
              </a:rPr>
              <a:t>Contraseña</a:t>
            </a:r>
            <a:r>
              <a:rPr lang="es-MX" sz="1600" dirty="0">
                <a:solidFill>
                  <a:prstClr val="black"/>
                </a:solidFill>
                <a:latin typeface="AvenirNext LT Pro Regular" panose="020B0504020202020204" pitchFamily="34" charset="0"/>
              </a:rPr>
              <a:t> = </a:t>
            </a:r>
            <a:r>
              <a:rPr lang="es-MX" sz="1600" b="1" dirty="0">
                <a:solidFill>
                  <a:prstClr val="black"/>
                </a:solidFill>
                <a:latin typeface="AvenirNext LT Pro Regular" panose="020B0504020202020204" pitchFamily="34" charset="0"/>
              </a:rPr>
              <a:t>RFC</a:t>
            </a:r>
            <a:r>
              <a:rPr lang="es-MX" sz="1600" dirty="0">
                <a:solidFill>
                  <a:prstClr val="black"/>
                </a:solidFill>
                <a:latin typeface="AvenirNext LT Pro Regular" panose="020B0504020202020204" pitchFamily="34" charset="0"/>
              </a:rPr>
              <a:t> del empleado (con trece caracteres alfanuméricos en mayúsculas, ejemplo: CAJS810518D66) </a:t>
            </a:r>
          </a:p>
          <a:p>
            <a:pPr marL="742950" lvl="1" indent="-285750" algn="just">
              <a:buFont typeface="Wingdings" pitchFamily="2" charset="2"/>
              <a:buChar char="Ø"/>
            </a:pPr>
            <a:endParaRPr lang="es-MX" sz="1600" dirty="0">
              <a:solidFill>
                <a:prstClr val="black"/>
              </a:solidFill>
              <a:latin typeface="AvenirNext LT Pro Regular" panose="020B0504020202020204" pitchFamily="34" charset="0"/>
            </a:endParaRP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es-MX" sz="1600" dirty="0">
                <a:solidFill>
                  <a:prstClr val="black"/>
                </a:solidFill>
                <a:latin typeface="AvenirNext LT Pro Regular" panose="020B0504020202020204" pitchFamily="34" charset="0"/>
              </a:rPr>
              <a:t>En el menú principal puede seleccionar </a:t>
            </a:r>
            <a:r>
              <a:rPr lang="es-MX" sz="1600" b="1" dirty="0">
                <a:solidFill>
                  <a:prstClr val="black"/>
                </a:solidFill>
                <a:latin typeface="AvenirNext LT Pro Regular" panose="020B0504020202020204" pitchFamily="34" charset="0"/>
              </a:rPr>
              <a:t>“</a:t>
            </a:r>
            <a:r>
              <a:rPr lang="es-MX" sz="1600" b="1" u="sng" dirty="0">
                <a:solidFill>
                  <a:prstClr val="black"/>
                </a:solidFill>
                <a:latin typeface="AvenirNext LT Pro Regular" panose="020B0504020202020204" pitchFamily="34" charset="0"/>
              </a:rPr>
              <a:t>Editar perfil</a:t>
            </a:r>
            <a:r>
              <a:rPr lang="es-MX" sz="1600" b="1" dirty="0">
                <a:solidFill>
                  <a:prstClr val="black"/>
                </a:solidFill>
                <a:latin typeface="AvenirNext LT Pro Regular" panose="020B0504020202020204" pitchFamily="34" charset="0"/>
              </a:rPr>
              <a:t>”</a:t>
            </a:r>
            <a:r>
              <a:rPr lang="es-MX" sz="1600" dirty="0">
                <a:solidFill>
                  <a:prstClr val="black"/>
                </a:solidFill>
                <a:latin typeface="AvenirNext LT Pro Regular" panose="020B0504020202020204" pitchFamily="34" charset="0"/>
              </a:rPr>
              <a:t> para cambio de contraseña.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 dirty="0">
              <a:solidFill>
                <a:prstClr val="black"/>
              </a:solidFill>
              <a:latin typeface="AvenirNext LT Pro Regular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5297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55" y="6497882"/>
            <a:ext cx="2572156" cy="32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20414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0379" y="1212129"/>
            <a:ext cx="859110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MX" b="1" dirty="0">
                <a:solidFill>
                  <a:prstClr val="black"/>
                </a:solidFill>
                <a:latin typeface="Century Gothic" pitchFamily="34" charset="0"/>
              </a:rPr>
              <a:t>Para generar reporte de total de percepciones 2017</a:t>
            </a:r>
            <a:r>
              <a:rPr lang="es-MX" dirty="0">
                <a:solidFill>
                  <a:prstClr val="black"/>
                </a:solidFill>
                <a:latin typeface="Century Gothic" pitchFamily="34" charset="0"/>
              </a:rPr>
              <a:t>, seleccionar botón </a:t>
            </a:r>
            <a:r>
              <a:rPr lang="es-MX" b="1" dirty="0">
                <a:solidFill>
                  <a:prstClr val="black"/>
                </a:solidFill>
                <a:latin typeface="Century Gothic" pitchFamily="34" charset="0"/>
              </a:rPr>
              <a:t>“Reporte </a:t>
            </a:r>
            <a:r>
              <a:rPr lang="es-MX" b="1" dirty="0">
                <a:solidFill>
                  <a:prstClr val="black"/>
                </a:solidFill>
                <a:latin typeface="AvenirNext LT Pro Regular" panose="020B0504020202020204" pitchFamily="34" charset="0"/>
              </a:rPr>
              <a:t>ingresos</a:t>
            </a:r>
            <a:r>
              <a:rPr lang="es-MX" b="1" dirty="0">
                <a:solidFill>
                  <a:prstClr val="black"/>
                </a:solidFill>
                <a:latin typeface="Century Gothic" pitchFamily="34" charset="0"/>
              </a:rPr>
              <a:t> 2017”</a:t>
            </a:r>
            <a:r>
              <a:rPr lang="es-MX" dirty="0">
                <a:solidFill>
                  <a:prstClr val="black"/>
                </a:solidFill>
                <a:latin typeface="Century Gothic" pitchFamily="34" charset="0"/>
              </a:rPr>
              <a:t> (ubicado en la parte superior derecha). </a:t>
            </a:r>
          </a:p>
          <a:p>
            <a:pPr algn="just"/>
            <a:endParaRPr lang="es-MX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b="1" dirty="0">
                <a:solidFill>
                  <a:prstClr val="black"/>
                </a:solidFill>
                <a:latin typeface="Century Gothic" pitchFamily="34" charset="0"/>
              </a:rPr>
              <a:t>Si desea consultar ó descargar sus comprobantes </a:t>
            </a:r>
            <a:r>
              <a:rPr lang="es-MX" dirty="0">
                <a:solidFill>
                  <a:prstClr val="black"/>
                </a:solidFill>
                <a:latin typeface="Century Gothic" pitchFamily="34" charset="0"/>
              </a:rPr>
              <a:t>CFDI de percepciones timbradas:    </a:t>
            </a:r>
          </a:p>
          <a:p>
            <a:pPr algn="just"/>
            <a:endParaRPr lang="es-MX" dirty="0">
              <a:solidFill>
                <a:prstClr val="black"/>
              </a:solidFill>
              <a:latin typeface="Century Gothic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s-MX" dirty="0">
                <a:solidFill>
                  <a:prstClr val="black"/>
                </a:solidFill>
                <a:latin typeface="Century Gothic" pitchFamily="34" charset="0"/>
              </a:rPr>
              <a:t>Seleccionar </a:t>
            </a:r>
            <a:r>
              <a:rPr lang="es-MX" b="1" dirty="0">
                <a:solidFill>
                  <a:prstClr val="black"/>
                </a:solidFill>
                <a:latin typeface="Century Gothic" pitchFamily="34" charset="0"/>
              </a:rPr>
              <a:t>periodo</a:t>
            </a:r>
            <a:r>
              <a:rPr lang="es-MX" dirty="0">
                <a:solidFill>
                  <a:prstClr val="black"/>
                </a:solidFill>
                <a:latin typeface="Century Gothic" pitchFamily="34" charset="0"/>
              </a:rPr>
              <a:t> de pagos: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MX" dirty="0">
                <a:solidFill>
                  <a:prstClr val="black"/>
                </a:solidFill>
                <a:latin typeface="Century Gothic" pitchFamily="34" charset="0"/>
              </a:rPr>
              <a:t>Fecha nómina </a:t>
            </a:r>
            <a:r>
              <a:rPr lang="es-MX" b="1" dirty="0">
                <a:solidFill>
                  <a:prstClr val="black"/>
                </a:solidFill>
                <a:latin typeface="Century Gothic" pitchFamily="34" charset="0"/>
              </a:rPr>
              <a:t>desde</a:t>
            </a:r>
            <a:r>
              <a:rPr lang="es-MX" dirty="0">
                <a:solidFill>
                  <a:prstClr val="black"/>
                </a:solidFill>
                <a:latin typeface="Century Gothic" pitchFamily="34" charset="0"/>
              </a:rPr>
              <a:t> (</a:t>
            </a:r>
            <a:r>
              <a:rPr lang="es-MX" dirty="0" err="1">
                <a:solidFill>
                  <a:prstClr val="black"/>
                </a:solidFill>
                <a:latin typeface="Century Gothic" pitchFamily="34" charset="0"/>
              </a:rPr>
              <a:t>dd</a:t>
            </a:r>
            <a:r>
              <a:rPr lang="es-MX" dirty="0">
                <a:solidFill>
                  <a:prstClr val="black"/>
                </a:solidFill>
                <a:latin typeface="Century Gothic" pitchFamily="34" charset="0"/>
              </a:rPr>
              <a:t>/mm/</a:t>
            </a:r>
            <a:r>
              <a:rPr lang="es-MX" dirty="0" err="1">
                <a:solidFill>
                  <a:prstClr val="black"/>
                </a:solidFill>
                <a:latin typeface="Century Gothic" pitchFamily="34" charset="0"/>
              </a:rPr>
              <a:t>aa</a:t>
            </a:r>
            <a:r>
              <a:rPr lang="es-MX" dirty="0">
                <a:solidFill>
                  <a:prstClr val="black"/>
                </a:solidFill>
                <a:latin typeface="Century Gothic" pitchFamily="34" charset="0"/>
              </a:rPr>
              <a:t>)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MX" dirty="0">
                <a:solidFill>
                  <a:prstClr val="black"/>
                </a:solidFill>
                <a:latin typeface="Century Gothic" pitchFamily="34" charset="0"/>
              </a:rPr>
              <a:t>Fecha nómina </a:t>
            </a:r>
            <a:r>
              <a:rPr lang="es-MX" b="1" dirty="0">
                <a:solidFill>
                  <a:prstClr val="black"/>
                </a:solidFill>
                <a:latin typeface="Century Gothic" pitchFamily="34" charset="0"/>
              </a:rPr>
              <a:t>hasta</a:t>
            </a:r>
            <a:r>
              <a:rPr lang="es-MX" dirty="0">
                <a:solidFill>
                  <a:prstClr val="black"/>
                </a:solidFill>
                <a:latin typeface="Century Gothic" pitchFamily="34" charset="0"/>
              </a:rPr>
              <a:t> (</a:t>
            </a:r>
            <a:r>
              <a:rPr lang="es-MX" dirty="0" err="1">
                <a:solidFill>
                  <a:prstClr val="black"/>
                </a:solidFill>
                <a:latin typeface="Century Gothic" pitchFamily="34" charset="0"/>
              </a:rPr>
              <a:t>dd</a:t>
            </a:r>
            <a:r>
              <a:rPr lang="es-MX" dirty="0">
                <a:solidFill>
                  <a:prstClr val="black"/>
                </a:solidFill>
                <a:latin typeface="Century Gothic" pitchFamily="34" charset="0"/>
              </a:rPr>
              <a:t>/mm/</a:t>
            </a:r>
            <a:r>
              <a:rPr lang="es-MX" dirty="0" err="1">
                <a:solidFill>
                  <a:prstClr val="black"/>
                </a:solidFill>
                <a:latin typeface="Century Gothic" pitchFamily="34" charset="0"/>
              </a:rPr>
              <a:t>aa</a:t>
            </a:r>
            <a:r>
              <a:rPr lang="es-MX" dirty="0">
                <a:solidFill>
                  <a:prstClr val="black"/>
                </a:solidFill>
                <a:latin typeface="Century Gothic" pitchFamily="34" charset="0"/>
              </a:rPr>
              <a:t>)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MX" dirty="0">
                <a:solidFill>
                  <a:prstClr val="black"/>
                </a:solidFill>
                <a:latin typeface="Century Gothic" pitchFamily="34" charset="0"/>
              </a:rPr>
              <a:t>Seleccionar botón “</a:t>
            </a:r>
            <a:r>
              <a:rPr lang="es-MX" b="1" dirty="0">
                <a:solidFill>
                  <a:prstClr val="black"/>
                </a:solidFill>
                <a:latin typeface="Century Gothic" pitchFamily="34" charset="0"/>
              </a:rPr>
              <a:t>Buscar</a:t>
            </a:r>
            <a:r>
              <a:rPr lang="es-MX" dirty="0">
                <a:solidFill>
                  <a:prstClr val="black"/>
                </a:solidFill>
                <a:latin typeface="Century Gothic" pitchFamily="34" charset="0"/>
              </a:rPr>
              <a:t>”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MX" b="1" dirty="0">
                <a:solidFill>
                  <a:prstClr val="black"/>
                </a:solidFill>
                <a:latin typeface="Century Gothic" pitchFamily="34" charset="0"/>
              </a:rPr>
              <a:t>Marcar</a:t>
            </a:r>
            <a:r>
              <a:rPr lang="es-MX" dirty="0">
                <a:solidFill>
                  <a:prstClr val="black"/>
                </a:solidFill>
                <a:latin typeface="Century Gothic" pitchFamily="34" charset="0"/>
              </a:rPr>
              <a:t> los comprobantes a descargar.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MX" dirty="0">
                <a:solidFill>
                  <a:prstClr val="black"/>
                </a:solidFill>
                <a:latin typeface="Century Gothic" pitchFamily="34" charset="0"/>
              </a:rPr>
              <a:t>Seleccionar “</a:t>
            </a:r>
            <a:r>
              <a:rPr lang="es-MX" b="1" dirty="0">
                <a:solidFill>
                  <a:prstClr val="black"/>
                </a:solidFill>
                <a:latin typeface="Century Gothic" pitchFamily="34" charset="0"/>
              </a:rPr>
              <a:t>Descargar</a:t>
            </a:r>
            <a:r>
              <a:rPr lang="es-MX" dirty="0">
                <a:solidFill>
                  <a:prstClr val="black"/>
                </a:solidFill>
                <a:latin typeface="Century Gothic" pitchFamily="34" charset="0"/>
              </a:rPr>
              <a:t>” los archivos de interés (XML y PDF).  </a:t>
            </a:r>
          </a:p>
          <a:p>
            <a:pPr algn="just"/>
            <a:endParaRPr lang="es-MX" dirty="0">
              <a:solidFill>
                <a:prstClr val="black"/>
              </a:solidFill>
              <a:latin typeface="Century Gothic" pitchFamily="34" charset="0"/>
            </a:endParaRPr>
          </a:p>
          <a:p>
            <a:pPr algn="just"/>
            <a:endParaRPr lang="es-MX" b="1" dirty="0">
              <a:solidFill>
                <a:prstClr val="black"/>
              </a:solidFill>
              <a:latin typeface="Century Gothic" pitchFamily="34" charset="0"/>
            </a:endParaRPr>
          </a:p>
          <a:p>
            <a:pPr algn="just"/>
            <a:r>
              <a:rPr lang="es-MX" b="1" dirty="0">
                <a:solidFill>
                  <a:prstClr val="black"/>
                </a:solidFill>
                <a:latin typeface="Century Gothic" pitchFamily="34" charset="0"/>
              </a:rPr>
              <a:t>Nota: </a:t>
            </a:r>
            <a:r>
              <a:rPr lang="es-MX" dirty="0">
                <a:solidFill>
                  <a:prstClr val="black"/>
                </a:solidFill>
                <a:latin typeface="Century Gothic" pitchFamily="34" charset="0"/>
              </a:rPr>
              <a:t>Al presentar su declaración anual 2017, mediante el portal del SAT, tendrán la opción de recibir información precargada relacionada con los ingresos timbrados por este Ayuntamiento. </a:t>
            </a:r>
          </a:p>
        </p:txBody>
      </p:sp>
    </p:spTree>
    <p:extLst>
      <p:ext uri="{BB962C8B-B14F-4D97-AF65-F5344CB8AC3E}">
        <p14:creationId xmlns:p14="http://schemas.microsoft.com/office/powerpoint/2010/main" val="39570815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1317</TotalTime>
  <Words>2075</Words>
  <Application>Microsoft Office PowerPoint</Application>
  <PresentationFormat>Presentación en pantalla (4:3)</PresentationFormat>
  <Paragraphs>149</Paragraphs>
  <Slides>65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65</vt:i4>
      </vt:variant>
    </vt:vector>
  </HeadingPairs>
  <TitlesOfParts>
    <vt:vector size="76" baseType="lpstr">
      <vt:lpstr>Arial</vt:lpstr>
      <vt:lpstr>Avenir Black</vt:lpstr>
      <vt:lpstr>AvenirNext LT Pro Bold</vt:lpstr>
      <vt:lpstr>AvenirNext LT Pro HeavyCn</vt:lpstr>
      <vt:lpstr>AvenirNext LT Pro Regular</vt:lpstr>
      <vt:lpstr>Calibri</vt:lpstr>
      <vt:lpstr>Century Gothic</vt:lpstr>
      <vt:lpstr>Times New Roman</vt:lpstr>
      <vt:lpstr>Tunga</vt:lpstr>
      <vt:lpstr>Wingdings</vt:lpstr>
      <vt:lpstr>Ángulos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INSTALACIÓN DEL SISTEMA Descargue de la página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INSTALACIÓN DEL SISTEMA Descargue de la página http:www.mexicali.gob.mx/22/ en el pie de la página el sistema declaranet.</dc:title>
  <dc:creator>Claudia Montaño Esquer</dc:creator>
  <cp:lastModifiedBy>Ramón Ojeda Navarro</cp:lastModifiedBy>
  <cp:revision>70</cp:revision>
  <cp:lastPrinted>2018-04-17T15:33:18Z</cp:lastPrinted>
  <dcterms:created xsi:type="dcterms:W3CDTF">2018-04-11T22:19:23Z</dcterms:created>
  <dcterms:modified xsi:type="dcterms:W3CDTF">2018-04-18T17:19:16Z</dcterms:modified>
</cp:coreProperties>
</file>